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32" r:id="rId4"/>
    <p:sldMasterId id="2147483768" r:id="rId5"/>
    <p:sldMasterId id="2147483780" r:id="rId6"/>
    <p:sldMasterId id="2147483792" r:id="rId7"/>
    <p:sldMasterId id="2147483804" r:id="rId8"/>
    <p:sldMasterId id="2147483816" r:id="rId9"/>
    <p:sldMasterId id="2147483828" r:id="rId10"/>
  </p:sldMasterIdLst>
  <p:notesMasterIdLst>
    <p:notesMasterId r:id="rId56"/>
  </p:notesMasterIdLst>
  <p:sldIdLst>
    <p:sldId id="1011" r:id="rId11"/>
    <p:sldId id="999" r:id="rId12"/>
    <p:sldId id="1347" r:id="rId13"/>
    <p:sldId id="1399" r:id="rId14"/>
    <p:sldId id="1419" r:id="rId15"/>
    <p:sldId id="1354" r:id="rId16"/>
    <p:sldId id="1411" r:id="rId17"/>
    <p:sldId id="1356" r:id="rId18"/>
    <p:sldId id="1353" r:id="rId19"/>
    <p:sldId id="1410" r:id="rId20"/>
    <p:sldId id="1404" r:id="rId21"/>
    <p:sldId id="1401" r:id="rId22"/>
    <p:sldId id="1409" r:id="rId23"/>
    <p:sldId id="1384" r:id="rId24"/>
    <p:sldId id="1253" r:id="rId25"/>
    <p:sldId id="1360" r:id="rId26"/>
    <p:sldId id="1362" r:id="rId27"/>
    <p:sldId id="1379" r:id="rId28"/>
    <p:sldId id="1387" r:id="rId29"/>
    <p:sldId id="1390" r:id="rId30"/>
    <p:sldId id="1377" r:id="rId31"/>
    <p:sldId id="1397" r:id="rId32"/>
    <p:sldId id="1376" r:id="rId33"/>
    <p:sldId id="1391" r:id="rId34"/>
    <p:sldId id="1381" r:id="rId35"/>
    <p:sldId id="1005" r:id="rId36"/>
    <p:sldId id="1028" r:id="rId37"/>
    <p:sldId id="1332" r:id="rId38"/>
    <p:sldId id="1414" r:id="rId39"/>
    <p:sldId id="1392" r:id="rId40"/>
    <p:sldId id="1393" r:id="rId41"/>
    <p:sldId id="1389" r:id="rId42"/>
    <p:sldId id="949" r:id="rId43"/>
    <p:sldId id="1415" r:id="rId44"/>
    <p:sldId id="1370" r:id="rId45"/>
    <p:sldId id="1371" r:id="rId46"/>
    <p:sldId id="1372" r:id="rId47"/>
    <p:sldId id="1373" r:id="rId48"/>
    <p:sldId id="1369" r:id="rId49"/>
    <p:sldId id="1374" r:id="rId50"/>
    <p:sldId id="1359" r:id="rId51"/>
    <p:sldId id="1339" r:id="rId52"/>
    <p:sldId id="804" r:id="rId53"/>
    <p:sldId id="1416" r:id="rId54"/>
    <p:sldId id="101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4E4"/>
    <a:srgbClr val="007A37"/>
    <a:srgbClr val="FF0066"/>
    <a:srgbClr val="006600"/>
    <a:srgbClr val="FF33CC"/>
    <a:srgbClr val="2198CD"/>
    <a:srgbClr val="FF9900"/>
    <a:srgbClr val="FDEFE7"/>
    <a:srgbClr val="74C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33" autoAdjust="0"/>
    <p:restoredTop sz="94673" autoAdjust="0"/>
  </p:normalViewPr>
  <p:slideViewPr>
    <p:cSldViewPr snapToGrid="0">
      <p:cViewPr varScale="1">
        <p:scale>
          <a:sx n="86" d="100"/>
          <a:sy n="86" d="100"/>
        </p:scale>
        <p:origin x="108" y="4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764"/>
    </p:cViewPr>
  </p:sorterViewPr>
  <p:notesViewPr>
    <p:cSldViewPr snapToGrid="0">
      <p:cViewPr varScale="1">
        <p:scale>
          <a:sx n="57" d="100"/>
          <a:sy n="57" d="100"/>
        </p:scale>
        <p:origin x="36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D3ECB-E8CC-4B87-B885-FBA0ED5B973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0747B-2658-4A27-9124-270CBC861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747B-2658-4A27-9124-270CBC8617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37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39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64A7C-6498-0932-4313-ECDEE49F6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580D2-5518-B2F3-BFEA-68582D895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D2845A-12D8-FADC-8E55-5D9B2FF00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74938-3338-C442-2142-004915903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0747B-2658-4A27-9124-270CBC8617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32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747B-2658-4A27-9124-270CBC8617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5B730-671D-2384-D7EB-89F97F3E1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6B499-D1B6-F44B-E9CE-33713BACB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201B3-D338-715D-F5F4-36B9FE628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5FA0D-EA52-78B5-0DAD-A564137AB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4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9131F-E3BE-1DB4-1A02-11CEAD36E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10B49-8D9A-0D48-F708-8BF95FF93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AF09C4-7E94-10F6-DFEA-8A76BCA6A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508F8-ECF9-B2ED-18AE-57F5E7A5A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4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39DBB-25D5-D78B-F722-575085F8D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3B8BC-5756-0256-4FFE-6BB7A62FC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8C3B0-3F6B-E65A-488C-6A2BB6CDB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800B8-36E1-EE85-BABC-BAA08165C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83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8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747B-2658-4A27-9124-270CBC8617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37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D5134-3890-E737-65DB-44B62BCC4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B9155-9A06-E341-193A-6DB91E516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880D5A-630F-5B13-C89B-A26EE3DC4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A2D02-B90C-AC9C-A853-F96F19129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0747B-2658-4A27-9124-270CBC8617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3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0747B-2658-4A27-9124-270CBC8617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5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80CC-D86A-6B75-99DA-9259BBFC4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335DE-2596-700A-FAB0-D3306A11D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A2FFB-E5F3-EC47-9CEE-C4AADA8B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504-4584-7D1C-0B75-53ACAB6D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FE170-66B8-CAF1-CD6A-C18A39B3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FA30-0B14-1DB3-3CD9-3FB31072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20365-AF73-E658-BAB4-3F183AC69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9E979-F945-2CFE-6D3A-544B4662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29AAA-2A47-3DDF-1CDE-B3AF2877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9E725-6052-4EA0-8DEB-79634BD8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945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35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826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68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536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8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21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56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499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60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2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3A5D1-399B-68E0-D590-71D538667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D9E70-03EA-C1A3-187E-595889A9E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1E2AE-E012-4180-9124-9F4626DE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EFA10-7925-29BD-A6FD-CD48CB329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63CB-B8D8-C59F-A861-B3819E43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385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0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55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3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28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24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28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1E63-A182-E986-3086-EA952DEE9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69CC-7D47-BF83-7389-F3B86B135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9882-A263-2D6A-8E4E-EC4176689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3A8F-0594-806D-9C27-FF2F318D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237CB-4065-4395-4D70-0DEEFFFA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59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9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689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84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AD19-DE7B-4B73-7D23-084322E28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2B311-F7BC-3942-BBF9-0FF7247C7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0" indent="0" algn="ctr">
              <a:buNone/>
              <a:defRPr sz="1999"/>
            </a:lvl2pPr>
            <a:lvl3pPr marL="914079" indent="0" algn="ctr">
              <a:buNone/>
              <a:defRPr sz="1799"/>
            </a:lvl3pPr>
            <a:lvl4pPr marL="1371119" indent="0" algn="ctr">
              <a:buNone/>
              <a:defRPr sz="1600"/>
            </a:lvl4pPr>
            <a:lvl5pPr marL="1828158" indent="0" algn="ctr">
              <a:buNone/>
              <a:defRPr sz="1600"/>
            </a:lvl5pPr>
            <a:lvl6pPr marL="2285197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7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6989-F5B7-1CF6-C4C6-2C7BC03A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6BCC5-FCC9-4C55-69D1-805F1EEB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BE0A5-2595-8495-C568-E9965635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9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1EE2-F6B2-D2E5-B13D-B52D58A0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7C823-EA6E-FC7C-E316-351CB178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0B44E-300D-7ED5-D3D9-5BFD33D7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19E46-7D23-417E-0198-B2E342B7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0A22E-0DF7-0C8A-A546-CA42F927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1375-BA9A-0A71-F4A6-5B918421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68374-15E1-3BE9-78A5-C2E58BF8A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4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11A2-EF7D-774D-9919-42B48401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0CA8A-7382-179E-433A-D03C4E21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E805C-142E-757F-8402-708310C6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6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5AA8-85E8-8047-96D1-E0966E49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8996-10FD-5AFE-1269-1EB24FF68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3488C-B170-D386-5D65-EECD4AFB0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2595B-754E-AE01-B6BA-648CD2275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43728-8525-CBFD-2115-E3B8BD41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B8D21-FDD7-3E6E-D036-7F7C2230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4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7770-0D5E-2349-7BC8-3B2CF9D6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249C3-F57A-8B6B-700F-9AEEA414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0" indent="0">
              <a:buNone/>
              <a:defRPr sz="1999" b="1"/>
            </a:lvl2pPr>
            <a:lvl3pPr marL="914079" indent="0">
              <a:buNone/>
              <a:defRPr sz="1799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7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66601-6990-3131-39A6-B40FEC61E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D8739-C77F-74CB-1D5D-6B7E82949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0" indent="0">
              <a:buNone/>
              <a:defRPr sz="1999" b="1"/>
            </a:lvl2pPr>
            <a:lvl3pPr marL="914079" indent="0">
              <a:buNone/>
              <a:defRPr sz="1799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7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C2697-FB39-F067-3E3A-BE331496A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83E3E-CCC1-41F2-6782-5E6A3D39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87EBA-B585-E9BE-45D2-EFF63A0C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84A21-55D5-7DC6-4489-B6A4292F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82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73EC-1E04-9ED0-6365-89BD0210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01666-FEAA-E952-FA59-CA9374AE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9542C-4B34-C6AC-4ECA-76886CB1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4741B-EE2F-9B36-C318-A2034303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26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DC90C-9076-E2C6-624A-712574C6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7B288-C8E6-9CEC-50C6-C4BC1F8F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DBF68-CA2B-B55C-46A4-0AC1C61D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5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710AF-A56D-F626-0238-DC13E8AD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D5009-3004-B0F1-D5F8-164E915A8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18C10-0D77-7F4B-F085-DB230A3D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C84BD-E39E-4E87-6082-5449933F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0CD3-B911-BBA1-6FA7-AE02BF06D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60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019A-27A1-0B70-0587-F8F105BA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9FC41-4BAA-4B70-C954-6355B471D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14520-DBC1-59E5-FD20-4B49B11B8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399"/>
            </a:lvl2pPr>
            <a:lvl3pPr marL="914079" indent="0">
              <a:buNone/>
              <a:defRPr sz="1199"/>
            </a:lvl3pPr>
            <a:lvl4pPr marL="1371119" indent="0">
              <a:buNone/>
              <a:defRPr sz="1000"/>
            </a:lvl4pPr>
            <a:lvl5pPr marL="1828158" indent="0">
              <a:buNone/>
              <a:defRPr sz="1000"/>
            </a:lvl5pPr>
            <a:lvl6pPr marL="2285197" indent="0">
              <a:buNone/>
              <a:defRPr sz="1000"/>
            </a:lvl6pPr>
            <a:lvl7pPr marL="2742237" indent="0">
              <a:buNone/>
              <a:defRPr sz="1000"/>
            </a:lvl7pPr>
            <a:lvl8pPr marL="3199277" indent="0">
              <a:buNone/>
              <a:defRPr sz="1000"/>
            </a:lvl8pPr>
            <a:lvl9pPr marL="36563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565CD-4B6D-E029-0F4E-22B463F8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4F341-FEE6-DE55-FEBB-A792CF7C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0931-C340-9D73-7070-A74441BE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40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7333-F074-FB5A-6A43-6DE6B75DF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5BF81D-62A9-2989-FD09-25817A761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0" indent="0">
              <a:buNone/>
              <a:defRPr sz="2799"/>
            </a:lvl2pPr>
            <a:lvl3pPr marL="914079" indent="0">
              <a:buNone/>
              <a:defRPr sz="2399"/>
            </a:lvl3pPr>
            <a:lvl4pPr marL="1371119" indent="0">
              <a:buNone/>
              <a:defRPr sz="1999"/>
            </a:lvl4pPr>
            <a:lvl5pPr marL="1828158" indent="0">
              <a:buNone/>
              <a:defRPr sz="1999"/>
            </a:lvl5pPr>
            <a:lvl6pPr marL="2285197" indent="0">
              <a:buNone/>
              <a:defRPr sz="1999"/>
            </a:lvl6pPr>
            <a:lvl7pPr marL="2742237" indent="0">
              <a:buNone/>
              <a:defRPr sz="1999"/>
            </a:lvl7pPr>
            <a:lvl8pPr marL="3199277" indent="0">
              <a:buNone/>
              <a:defRPr sz="1999"/>
            </a:lvl8pPr>
            <a:lvl9pPr marL="3656315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63285-2B53-3F28-50E1-1C4D74FED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399"/>
            </a:lvl2pPr>
            <a:lvl3pPr marL="914079" indent="0">
              <a:buNone/>
              <a:defRPr sz="1199"/>
            </a:lvl3pPr>
            <a:lvl4pPr marL="1371119" indent="0">
              <a:buNone/>
              <a:defRPr sz="1000"/>
            </a:lvl4pPr>
            <a:lvl5pPr marL="1828158" indent="0">
              <a:buNone/>
              <a:defRPr sz="1000"/>
            </a:lvl5pPr>
            <a:lvl6pPr marL="2285197" indent="0">
              <a:buNone/>
              <a:defRPr sz="1000"/>
            </a:lvl6pPr>
            <a:lvl7pPr marL="2742237" indent="0">
              <a:buNone/>
              <a:defRPr sz="1000"/>
            </a:lvl7pPr>
            <a:lvl8pPr marL="3199277" indent="0">
              <a:buNone/>
              <a:defRPr sz="1000"/>
            </a:lvl8pPr>
            <a:lvl9pPr marL="36563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E451C-FEE3-2A1B-6A65-FFE5FD34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23838-7354-5907-ECDB-AB380A6A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257E7-7158-5A41-ED8F-28DBE0D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40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2F11-7344-BE09-8C1A-AB1315DE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BA7FB-6F43-C7B6-842A-460706A3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BA59D-8F2C-2A8F-34BD-EB036380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655BB-C671-D44F-213C-1368DB0C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9539B-4937-49DE-7A89-928F99D3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59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79BEB-10B3-3CE5-5D82-F38DED3C3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61B67-7A31-A155-532F-C4961CAC3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29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8254D-D04A-4C46-96E2-17CD9490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2864D-0DDB-1DF4-48ED-69521246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503EC-8EBB-DF33-1712-2E5651B2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85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9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2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91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77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73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9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4F3C-C1B8-60BF-9EE6-08B32BA7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D5458-DFC4-6080-8B71-DD0916254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8F874-E6D0-58B8-6B8B-2627ADEE2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3B8D4-9F21-EC3B-8118-374CF5B8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D4129-FE16-1C85-B35A-86CEA8C6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ED0A6-F022-0994-59EF-CAA5C92A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5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60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02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13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52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53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4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19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34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66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9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0C6E-B492-BB5A-E1E3-E2B029AA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83DC4-9F39-5167-3713-CC45BFE54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2BBF6-7D3A-24DE-666C-A9AEF2191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5A530-A257-4B23-473C-96AB91343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0EC36-99CA-EE17-F356-5B85157B5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8A5557-B103-1ED0-778C-AA2ADED2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B44186-0ED9-DF74-AA78-473B277D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F6E40-5880-0467-F3C9-F673194C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8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30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20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30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76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50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49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7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84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88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7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CE45-C190-C844-E022-FBE635D6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C0061-0A31-482B-F037-A7B2F1C4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1EEAC-2AF8-70B2-EC24-4AD683C5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896F5-A6AD-4FB9-9003-84A8F026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93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713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31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29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73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038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192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09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15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7875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1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19731-7892-4CE0-1F74-004AC57C9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0B913-A9D4-8DE8-D765-A00B6190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DE58A-F30E-DC29-EA5A-F9586CF6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068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945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90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54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2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158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87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752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060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0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4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062D-0066-4E0B-3B76-D73C80D7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6AA25-90D7-0756-0D62-FF89727E4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A97CC-DF9E-654C-88A1-3F7E6DB20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EEED6-7F48-2C83-98CB-B1E64322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E326D-0589-4FB1-7991-C545C9C7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A55AF-AB1C-4E32-F898-8995B420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35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60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644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672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284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84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22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543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700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141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5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89B1-067E-1815-2A67-675E3459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1811F-74FE-4BD1-1FD5-7B0EF03AA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E978C-A8E9-CAB2-055E-FBD462541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2A09-3A26-656A-F8A9-2EAA2F5B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F6527-FDE7-BB40-54A1-D2E3200E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EE968-D966-D3B2-547C-3B69C844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546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134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782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5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81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574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451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84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246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3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7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7AD30-C594-679C-6824-4F1274E2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C0980-9264-9E13-C6BA-884A395C6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1FBCE-B04E-736D-D568-DA751B3D6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C76AE-261A-4781-991C-D49354B879C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FD64B-2CD4-E89B-D005-20C21641D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1F2A5-D6C4-3369-ED00-0D7DCD4FF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182C5D-F702-4667-8C5C-B43FAFC2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1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6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9B7FE-946B-48AF-B672-FC24C71318AC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BDC9-9571-4A31-9180-CCD145D60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5000" b="-1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7E5AB-0782-6E2E-E823-5BE77CA3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7132F-84A0-7E46-5709-AD3FACB6C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ABD0F-282D-9EA0-9545-212666078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7C78C-1F98-418D-A59A-09D10368149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67C9-5D98-B624-E22D-79F830F66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1E855-7CD9-BA58-D709-45189FB69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9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07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9" indent="-228519" algn="l" defTabSz="9140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5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6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6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6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0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8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7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7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ABF1-EEC4-4B6C-A0E9-2EB7E99102BB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9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9B7FE-946B-48AF-B672-FC24C71318AC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BDC9-9571-4A31-9180-CCD145D60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5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ABF1-EEC4-4B6C-A0E9-2EB7E99102BB}" type="datetimeFigureOut">
              <a:rPr lang="en-US" smtClean="0"/>
              <a:pPr/>
              <a:t>10/5/2025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7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66B27-5E39-4FB1-8E7C-3C213990177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3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F9AF-8DF2-4682-98DB-0F79AB1FDE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74ED-95FF-40F8-96BA-72A9BF9AA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0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ABF1-EEC4-4B6C-A0E9-2EB7E99102B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4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C295D2-9C07-60BA-0E6D-A369AA6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8283-CC80-2B88-A14E-B5D9D1AF7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10" y="3164066"/>
            <a:ext cx="9722226" cy="1143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6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哥林多前书：教会生活</a:t>
            </a:r>
            <a:endParaRPr kumimoji="0" lang="zh-CN" altLang="en-US" sz="6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C98BFCE-6E7F-9CCE-25B6-2E07BCCB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563" y="914339"/>
            <a:ext cx="8046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 defTabSz="457200" eaLnBrk="1" hangingPunct="1">
              <a:spcBef>
                <a:spcPct val="0"/>
              </a:spcBef>
              <a:buNone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《</a:t>
            </a:r>
            <a:r>
              <a:rPr lang="zh-CN" altLang="en-US" sz="5400" b="1">
                <a:ln>
                  <a:solidFill>
                    <a:srgbClr val="00660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使徒行传与保罗书信</a:t>
            </a:r>
            <a:r>
              <a:rPr kumimoji="0" lang="en-US" altLang="zh-CN" sz="54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》</a:t>
            </a:r>
            <a:endParaRPr kumimoji="0" lang="en-US" altLang="en-US" sz="5400" b="1" i="0" u="none" strike="noStrike" kern="1200" cap="none" spc="0" normalizeH="0" baseline="0" noProof="0" dirty="0">
              <a:ln>
                <a:solidFill>
                  <a:srgbClr val="006600"/>
                </a:solidFill>
              </a:ln>
              <a:solidFill>
                <a:srgbClr val="FF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4590B-4221-6A89-1314-542049E2F3B6}"/>
              </a:ext>
            </a:extLst>
          </p:cNvPr>
          <p:cNvSpPr txBox="1"/>
          <p:nvPr/>
        </p:nvSpPr>
        <p:spPr>
          <a:xfrm>
            <a:off x="1892466" y="4833052"/>
            <a:ext cx="8548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>
                <a:ln>
                  <a:solidFill>
                    <a:srgbClr val="007434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（林前</a:t>
            </a:r>
            <a:r>
              <a:rPr lang="en-US" altLang="zh-CN" sz="4800" b="1">
                <a:ln>
                  <a:solidFill>
                    <a:srgbClr val="007434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:1-16</a:t>
            </a:r>
            <a:r>
              <a:rPr lang="zh-CN" altLang="en-US" sz="4800" b="1">
                <a:ln>
                  <a:solidFill>
                    <a:srgbClr val="007434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章</a:t>
            </a:r>
            <a:r>
              <a:rPr lang="en-US" altLang="zh-CN" sz="4800" b="1">
                <a:ln>
                  <a:solidFill>
                    <a:srgbClr val="007434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4800" b="1">
                <a:ln>
                  <a:solidFill>
                    <a:srgbClr val="007434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徒</a:t>
            </a:r>
            <a:r>
              <a:rPr lang="en-US" altLang="zh-CN" sz="4800" b="1">
                <a:ln>
                  <a:solidFill>
                    <a:srgbClr val="007434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lang="zh-CN" altLang="en-US" sz="4800" b="1">
                <a:ln>
                  <a:solidFill>
                    <a:srgbClr val="007434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sz="4800" b="1">
              <a:ln>
                <a:solidFill>
                  <a:srgbClr val="007434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681B9-867E-7BFA-9224-5301519466F0}"/>
              </a:ext>
            </a:extLst>
          </p:cNvPr>
          <p:cNvSpPr txBox="1"/>
          <p:nvPr/>
        </p:nvSpPr>
        <p:spPr>
          <a:xfrm>
            <a:off x="4841043" y="2165205"/>
            <a:ext cx="265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4800" b="1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（第七课）</a:t>
            </a:r>
            <a:endParaRPr kumimoji="0" lang="en-US" sz="4800" b="1" i="0" u="none" strike="noStrike" kern="1200" cap="none" spc="0" normalizeH="0" baseline="0" noProof="0">
              <a:ln>
                <a:solidFill>
                  <a:srgbClr val="0070C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72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497E9-3EF3-4A31-69C3-BF3F3323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F7DBB1-3FF4-A081-09A4-02D8BAD0D0DE}"/>
              </a:ext>
            </a:extLst>
          </p:cNvPr>
          <p:cNvSpPr/>
          <p:nvPr/>
        </p:nvSpPr>
        <p:spPr>
          <a:xfrm>
            <a:off x="382501" y="472484"/>
            <a:ext cx="683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保罗与哥林多教会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E41F9-E9A5-53A1-0727-40C6D53A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4" r="5213" b="-1"/>
          <a:stretch>
            <a:fillRect/>
          </a:stretch>
        </p:blipFill>
        <p:spPr>
          <a:xfrm>
            <a:off x="484632" y="1411964"/>
            <a:ext cx="3517119" cy="2844581"/>
          </a:xfrm>
          <a:prstGeom prst="rect">
            <a:avLst/>
          </a:prstGeom>
        </p:spPr>
      </p:pic>
      <p:pic>
        <p:nvPicPr>
          <p:cNvPr id="6" name="Picture 4" descr="哥林多前书| GLOBAL REACHOUT">
            <a:extLst>
              <a:ext uri="{FF2B5EF4-FFF2-40B4-BE49-F238E27FC236}">
                <a16:creationId xmlns:a16="http://schemas.microsoft.com/office/drawing/2014/main" id="{F2815645-B35B-3725-97A7-54725E23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840486"/>
            <a:ext cx="3537345" cy="19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06/21 每日灵修｜哥林多后书-使徒的权柄">
            <a:extLst>
              <a:ext uri="{FF2B5EF4-FFF2-40B4-BE49-F238E27FC236}">
                <a16:creationId xmlns:a16="http://schemas.microsoft.com/office/drawing/2014/main" id="{5F8807E0-4887-4E57-A718-8E8FC10CB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7518" b="2"/>
          <a:stretch>
            <a:fillRect/>
          </a:stretch>
        </p:blipFill>
        <p:spPr bwMode="auto">
          <a:xfrm>
            <a:off x="8162336" y="1411965"/>
            <a:ext cx="3517120" cy="284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04C10C-D5D1-E901-6A07-C82A2E29D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600" y="4412835"/>
            <a:ext cx="5715495" cy="23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B15B0-EF92-EED9-7031-66BED64DF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C88A1B-A4DD-D64B-4D87-81A48269332C}"/>
              </a:ext>
            </a:extLst>
          </p:cNvPr>
          <p:cNvSpPr txBox="1"/>
          <p:nvPr/>
        </p:nvSpPr>
        <p:spPr>
          <a:xfrm>
            <a:off x="358378" y="3872673"/>
            <a:ext cx="3333241" cy="115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第二次宣教旅程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132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algn="ctr" defTabSz="457200">
              <a:lnSpc>
                <a:spcPct val="115000"/>
              </a:lnSpc>
              <a:defRPr/>
            </a:pPr>
            <a:r>
              <a:rPr lang="en-US" altLang="zh-CN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徒</a:t>
            </a:r>
            <a:r>
              <a:rPr lang="en-US" altLang="zh-CN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18:1)</a:t>
            </a:r>
            <a:endParaRPr lang="en-US" sz="3200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FD12FB-836D-CA0C-E388-7BB27A943409}"/>
              </a:ext>
            </a:extLst>
          </p:cNvPr>
          <p:cNvSpPr txBox="1"/>
          <p:nvPr/>
        </p:nvSpPr>
        <p:spPr>
          <a:xfrm>
            <a:off x="182499" y="2779088"/>
            <a:ext cx="3684998" cy="115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访问并建立教会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132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lvl="0" algn="ctr" defTabSz="457200">
              <a:lnSpc>
                <a:spcPct val="115000"/>
              </a:lnSpc>
              <a:defRPr/>
            </a:pPr>
            <a:r>
              <a:rPr lang="zh-CN" altLang="en-US" sz="3200" b="1">
                <a:solidFill>
                  <a:srgbClr val="00132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停留了</a:t>
            </a:r>
            <a:r>
              <a:rPr lang="en-US" altLang="zh-CN" sz="3200" b="1">
                <a:solidFill>
                  <a:srgbClr val="00132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18</a:t>
            </a:r>
            <a:r>
              <a:rPr lang="zh-CN" altLang="en-US" sz="3200" b="1">
                <a:solidFill>
                  <a:srgbClr val="00132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个月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132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B584F7-B10B-3762-F488-083311087F8C}"/>
              </a:ext>
            </a:extLst>
          </p:cNvPr>
          <p:cNvSpPr txBox="1"/>
          <p:nvPr/>
        </p:nvSpPr>
        <p:spPr>
          <a:xfrm>
            <a:off x="4382815" y="2698462"/>
            <a:ext cx="2806262" cy="1718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15000"/>
              </a:lnSpc>
              <a:defRPr/>
            </a:pPr>
            <a:r>
              <a:rPr lang="en-US" altLang="zh-CN" sz="3200" b="1">
                <a:solidFill>
                  <a:srgbClr val="00132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200" b="1">
                <a:solidFill>
                  <a:srgbClr val="00132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林后</a:t>
            </a:r>
            <a:r>
              <a:rPr lang="en-US" altLang="zh-CN" sz="3200" b="1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en-US" sz="3200" b="1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:4</a:t>
            </a:r>
            <a:r>
              <a:rPr lang="en-US" altLang="zh-CN" sz="3200" b="1">
                <a:solidFill>
                  <a:srgbClr val="00132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en-US" sz="3200" b="1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林后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12:14)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林后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13:2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E59710-0677-6A83-FC04-5C3677142291}"/>
              </a:ext>
            </a:extLst>
          </p:cNvPr>
          <p:cNvSpPr txBox="1"/>
          <p:nvPr/>
        </p:nvSpPr>
        <p:spPr>
          <a:xfrm>
            <a:off x="8291242" y="2779088"/>
            <a:ext cx="3616506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在希腊住了三个月写了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《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罗马书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》</a:t>
            </a:r>
          </a:p>
          <a:p>
            <a:pPr lvl="0" algn="ctr" defTabSz="457200">
              <a:lnSpc>
                <a:spcPct val="115000"/>
              </a:lnSpc>
              <a:defRPr/>
            </a:pPr>
            <a:r>
              <a:rPr lang="en-US" altLang="zh-CN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徒</a:t>
            </a:r>
            <a:r>
              <a:rPr lang="en-US" altLang="zh-CN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20:1-3)</a:t>
            </a:r>
          </a:p>
          <a:p>
            <a:pPr algn="ctr" defTabSz="457200">
              <a:lnSpc>
                <a:spcPct val="115000"/>
              </a:lnSpc>
              <a:defRPr/>
            </a:pPr>
            <a:r>
              <a:rPr lang="en-US" altLang="zh-CN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林后</a:t>
            </a:r>
            <a:r>
              <a:rPr lang="en-US" altLang="zh-CN" sz="32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13:1)</a:t>
            </a:r>
            <a:endParaRPr lang="en-US" sz="3200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F70B0E-37D9-ACD0-D519-CAFEE5212240}"/>
              </a:ext>
            </a:extLst>
          </p:cNvPr>
          <p:cNvSpPr txBox="1"/>
          <p:nvPr/>
        </p:nvSpPr>
        <p:spPr>
          <a:xfrm>
            <a:off x="676704" y="2039534"/>
            <a:ext cx="209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AD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50-51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0DDC56-9940-E33E-BC60-8085E2ED0B28}"/>
              </a:ext>
            </a:extLst>
          </p:cNvPr>
          <p:cNvCxnSpPr>
            <a:cxnSpLocks/>
          </p:cNvCxnSpPr>
          <p:nvPr/>
        </p:nvCxnSpPr>
        <p:spPr>
          <a:xfrm>
            <a:off x="846276" y="1735389"/>
            <a:ext cx="10515600" cy="0"/>
          </a:xfrm>
          <a:prstGeom prst="straightConnector1">
            <a:avLst/>
          </a:prstGeom>
          <a:ln w="31750"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C9ADF28-9292-4D23-608E-A316DF9D0A73}"/>
              </a:ext>
            </a:extLst>
          </p:cNvPr>
          <p:cNvSpPr txBox="1"/>
          <p:nvPr/>
        </p:nvSpPr>
        <p:spPr>
          <a:xfrm>
            <a:off x="9713717" y="2039534"/>
            <a:ext cx="1311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56-58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4BBB9EE-2FF3-0EA7-7467-A630BF7AD9DE}"/>
              </a:ext>
            </a:extLst>
          </p:cNvPr>
          <p:cNvSpPr/>
          <p:nvPr/>
        </p:nvSpPr>
        <p:spPr>
          <a:xfrm>
            <a:off x="1349904" y="1506789"/>
            <a:ext cx="457200" cy="4572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FF4C2EE-0FC5-1C77-40A3-28790DDB4419}"/>
              </a:ext>
            </a:extLst>
          </p:cNvPr>
          <p:cNvSpPr/>
          <p:nvPr/>
        </p:nvSpPr>
        <p:spPr>
          <a:xfrm>
            <a:off x="5612214" y="1506789"/>
            <a:ext cx="457200" cy="4572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11C96BB-4D97-2F61-5385-6E49361988CF}"/>
              </a:ext>
            </a:extLst>
          </p:cNvPr>
          <p:cNvSpPr/>
          <p:nvPr/>
        </p:nvSpPr>
        <p:spPr>
          <a:xfrm>
            <a:off x="10139128" y="1506789"/>
            <a:ext cx="457200" cy="4572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50AA35-664A-2AE7-50D7-7D23B8BC0B65}"/>
              </a:ext>
            </a:extLst>
          </p:cNvPr>
          <p:cNvSpPr/>
          <p:nvPr/>
        </p:nvSpPr>
        <p:spPr>
          <a:xfrm>
            <a:off x="761232" y="339829"/>
            <a:ext cx="2183205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访问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71706-A932-C1BD-B05D-642D5FEC6E54}"/>
              </a:ext>
            </a:extLst>
          </p:cNvPr>
          <p:cNvSpPr txBox="1"/>
          <p:nvPr/>
        </p:nvSpPr>
        <p:spPr>
          <a:xfrm>
            <a:off x="617969" y="5332034"/>
            <a:ext cx="10990812" cy="1200329"/>
          </a:xfrm>
          <a:prstGeom prst="rect">
            <a:avLst/>
          </a:prstGeom>
          <a:solidFill>
            <a:srgbClr val="EAF4E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从前说过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如今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不在你们那里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又说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，正</a:t>
            </a:r>
            <a:r>
              <a:rPr lang="zh-CN" altLang="en-US" sz="3600" b="1">
                <a:ln>
                  <a:solidFill>
                    <a:srgbClr val="FF0066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如我第二次见你们的时候所说的一样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林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后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12:14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)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B3FCB-4E4F-01B4-63CD-EB752F172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9664E8-D942-A52A-3B74-3662C406E0DA}"/>
              </a:ext>
            </a:extLst>
          </p:cNvPr>
          <p:cNvCxnSpPr>
            <a:cxnSpLocks/>
          </p:cNvCxnSpPr>
          <p:nvPr/>
        </p:nvCxnSpPr>
        <p:spPr>
          <a:xfrm>
            <a:off x="825255" y="1995907"/>
            <a:ext cx="10515600" cy="0"/>
          </a:xfrm>
          <a:prstGeom prst="straightConnector1">
            <a:avLst/>
          </a:prstGeom>
          <a:ln w="31750"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581BB8-1587-262A-3EA2-DC4406D5ACA4}"/>
              </a:ext>
            </a:extLst>
          </p:cNvPr>
          <p:cNvSpPr txBox="1"/>
          <p:nvPr/>
        </p:nvSpPr>
        <p:spPr>
          <a:xfrm>
            <a:off x="3503642" y="2601781"/>
            <a:ext cx="2286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7200">
              <a:buClr>
                <a:srgbClr val="007A37"/>
              </a:buClr>
              <a:defRPr/>
            </a:pP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哥林多前书写于以弗所</a:t>
            </a:r>
            <a:endParaRPr lang="en-US" altLang="zh-CN" sz="3200" b="1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457200">
              <a:buClr>
                <a:srgbClr val="007A37"/>
              </a:buClr>
              <a:defRPr/>
            </a:pPr>
            <a:r>
              <a:rPr lang="zh-CN" altLang="en-US" sz="3200" b="1">
                <a:ln>
                  <a:solidFill>
                    <a:srgbClr val="00B05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第三次宣教</a:t>
            </a:r>
            <a:endParaRPr lang="en-US" altLang="zh-CN" sz="3200" b="1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DC2DE-B185-77E3-2AFE-21D027BBEE08}"/>
              </a:ext>
            </a:extLst>
          </p:cNvPr>
          <p:cNvSpPr txBox="1"/>
          <p:nvPr/>
        </p:nvSpPr>
        <p:spPr>
          <a:xfrm>
            <a:off x="932186" y="2601781"/>
            <a:ext cx="244675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buClr>
                <a:srgbClr val="007A37"/>
              </a:buClr>
              <a:defRPr/>
            </a:pP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（已丢失</a:t>
            </a:r>
            <a:r>
              <a:rPr kumimoji="0" lang="zh-CN" altLang="en-US" sz="32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32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lvl="0" algn="ctr" defTabSz="457200">
              <a:buClr>
                <a:srgbClr val="007A37"/>
              </a:buClr>
              <a:defRPr/>
            </a:pPr>
            <a:r>
              <a:rPr lang="en-US" altLang="zh-CN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林前</a:t>
            </a:r>
            <a:r>
              <a:rPr lang="en-US" altLang="zh-CN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5:9)</a:t>
            </a:r>
            <a:endParaRPr kumimoji="0" lang="en-US" altLang="zh-CN" sz="32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BAFB12B5-A952-2EE1-E587-D1D3B9F317FF}"/>
              </a:ext>
            </a:extLst>
          </p:cNvPr>
          <p:cNvSpPr/>
          <p:nvPr/>
        </p:nvSpPr>
        <p:spPr>
          <a:xfrm>
            <a:off x="2031263" y="1767307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>
                  <a:solidFill>
                    <a:srgbClr val="007A37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E116B7F7-2C1B-C254-26B5-3C16E655CB2C}"/>
              </a:ext>
            </a:extLst>
          </p:cNvPr>
          <p:cNvSpPr/>
          <p:nvPr/>
        </p:nvSpPr>
        <p:spPr>
          <a:xfrm>
            <a:off x="4398156" y="1767307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>
                  <a:solidFill>
                    <a:srgbClr val="007A37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Heptagon 26">
            <a:extLst>
              <a:ext uri="{FF2B5EF4-FFF2-40B4-BE49-F238E27FC236}">
                <a16:creationId xmlns:a16="http://schemas.microsoft.com/office/drawing/2014/main" id="{FBA180C8-9926-F80A-3F68-12016419DBB0}"/>
              </a:ext>
            </a:extLst>
          </p:cNvPr>
          <p:cNvSpPr/>
          <p:nvPr/>
        </p:nvSpPr>
        <p:spPr>
          <a:xfrm>
            <a:off x="6924681" y="1767307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>
                  <a:solidFill>
                    <a:srgbClr val="007A37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Heptagon 27">
            <a:extLst>
              <a:ext uri="{FF2B5EF4-FFF2-40B4-BE49-F238E27FC236}">
                <a16:creationId xmlns:a16="http://schemas.microsoft.com/office/drawing/2014/main" id="{DF163EDF-8A63-EC8E-E91C-2BD9B110741B}"/>
              </a:ext>
            </a:extLst>
          </p:cNvPr>
          <p:cNvSpPr/>
          <p:nvPr/>
        </p:nvSpPr>
        <p:spPr>
          <a:xfrm>
            <a:off x="9374948" y="1767307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>
                  <a:solidFill>
                    <a:srgbClr val="007A37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26ACAF-3B8E-FF7E-340A-EB9869D0A159}"/>
              </a:ext>
            </a:extLst>
          </p:cNvPr>
          <p:cNvSpPr txBox="1"/>
          <p:nvPr/>
        </p:nvSpPr>
        <p:spPr>
          <a:xfrm>
            <a:off x="8485805" y="2601781"/>
            <a:ext cx="2286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7200">
              <a:buClr>
                <a:srgbClr val="007A37"/>
              </a:buClr>
              <a:defRPr/>
            </a:pP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哥林多后书林后</a:t>
            </a:r>
            <a:r>
              <a:rPr lang="en-US" altLang="zh-CN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1-9</a:t>
            </a:r>
          </a:p>
          <a:p>
            <a:pPr algn="ctr" defTabSz="457200">
              <a:buClr>
                <a:srgbClr val="007A37"/>
              </a:buClr>
              <a:defRPr/>
            </a:pP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写于马其顿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C1AB95-B0B5-8F9A-31EC-6C252078A5C2}"/>
              </a:ext>
            </a:extLst>
          </p:cNvPr>
          <p:cNvSpPr txBox="1"/>
          <p:nvPr/>
        </p:nvSpPr>
        <p:spPr>
          <a:xfrm>
            <a:off x="5914348" y="2601781"/>
            <a:ext cx="244675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7200">
              <a:buClr>
                <a:srgbClr val="007A37"/>
              </a:buClr>
              <a:defRPr/>
            </a:pP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流泪写信</a:t>
            </a:r>
            <a:br>
              <a:rPr lang="en-US" altLang="zh-CN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严厉的信 （已丢失</a:t>
            </a:r>
            <a:r>
              <a:rPr kumimoji="0" lang="zh-CN" altLang="en-US" sz="32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32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lvl="0" algn="ctr" defTabSz="457200">
              <a:buClr>
                <a:srgbClr val="007A37"/>
              </a:buClr>
              <a:defRPr/>
            </a:pPr>
            <a:r>
              <a:rPr lang="en-US" altLang="zh-CN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林后</a:t>
            </a:r>
            <a:r>
              <a:rPr lang="en-US" altLang="zh-CN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2:4)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9219E4-B554-9927-0B1F-095D67DFC2DD}"/>
              </a:ext>
            </a:extLst>
          </p:cNvPr>
          <p:cNvSpPr/>
          <p:nvPr/>
        </p:nvSpPr>
        <p:spPr>
          <a:xfrm>
            <a:off x="782251" y="388189"/>
            <a:ext cx="2183205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457200">
              <a:lnSpc>
                <a:spcPct val="150000"/>
              </a:lnSpc>
              <a:buClr>
                <a:srgbClr val="007A37"/>
              </a:buClr>
              <a:buFont typeface="Wingdings" panose="05000000000000000000" pitchFamily="2" charset="2"/>
              <a:buChar char="v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书信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E4573-4052-44D7-1F19-BE3741519717}"/>
              </a:ext>
            </a:extLst>
          </p:cNvPr>
          <p:cNvSpPr txBox="1"/>
          <p:nvPr/>
        </p:nvSpPr>
        <p:spPr>
          <a:xfrm>
            <a:off x="8485805" y="4449418"/>
            <a:ext cx="2286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7200">
              <a:buClr>
                <a:srgbClr val="007A37"/>
              </a:buClr>
              <a:defRPr/>
            </a:pPr>
            <a:r>
              <a:rPr lang="zh-CN" altLang="en-US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哥林多后书林后</a:t>
            </a:r>
            <a:r>
              <a:rPr lang="en-US" altLang="zh-CN" sz="32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10-13</a:t>
            </a:r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CFA6C658-1956-6829-78D4-471857B1CCCA}"/>
              </a:ext>
            </a:extLst>
          </p:cNvPr>
          <p:cNvSpPr/>
          <p:nvPr/>
        </p:nvSpPr>
        <p:spPr>
          <a:xfrm>
            <a:off x="9527348" y="5906089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>
                  <a:solidFill>
                    <a:srgbClr val="007A37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3516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B8160C-0D8E-A727-383D-C70C20E25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712AEE-E70A-DFD4-5891-378A1AD48FAF}"/>
              </a:ext>
            </a:extLst>
          </p:cNvPr>
          <p:cNvSpPr txBox="1"/>
          <p:nvPr/>
        </p:nvSpPr>
        <p:spPr>
          <a:xfrm>
            <a:off x="550577" y="3502351"/>
            <a:ext cx="209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AD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50-51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BCC728-290B-5C8D-B6B8-975662CCE976}"/>
              </a:ext>
            </a:extLst>
          </p:cNvPr>
          <p:cNvCxnSpPr>
            <a:cxnSpLocks/>
          </p:cNvCxnSpPr>
          <p:nvPr/>
        </p:nvCxnSpPr>
        <p:spPr>
          <a:xfrm>
            <a:off x="909335" y="3112245"/>
            <a:ext cx="10515600" cy="0"/>
          </a:xfrm>
          <a:prstGeom prst="straightConnector1">
            <a:avLst/>
          </a:prstGeom>
          <a:ln w="31750"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1F95EAC-D744-1A32-B9CD-60C1E0F22FDB}"/>
              </a:ext>
            </a:extLst>
          </p:cNvPr>
          <p:cNvSpPr txBox="1"/>
          <p:nvPr/>
        </p:nvSpPr>
        <p:spPr>
          <a:xfrm>
            <a:off x="9923924" y="3502351"/>
            <a:ext cx="183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56-58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D1926F-8959-B1D9-7C50-CFB54BCC4421}"/>
              </a:ext>
            </a:extLst>
          </p:cNvPr>
          <p:cNvSpPr/>
          <p:nvPr/>
        </p:nvSpPr>
        <p:spPr>
          <a:xfrm>
            <a:off x="3279220" y="447118"/>
            <a:ext cx="5644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保罗与哥林多教会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2B014B83-7ED1-56E9-DF92-132650FD7E6C}"/>
              </a:ext>
            </a:extLst>
          </p:cNvPr>
          <p:cNvSpPr/>
          <p:nvPr/>
        </p:nvSpPr>
        <p:spPr>
          <a:xfrm>
            <a:off x="2430651" y="2883645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6F4DD150-8F0F-2EF8-3551-7EC4B1E4F24A}"/>
              </a:ext>
            </a:extLst>
          </p:cNvPr>
          <p:cNvSpPr/>
          <p:nvPr/>
        </p:nvSpPr>
        <p:spPr>
          <a:xfrm>
            <a:off x="4398156" y="2883645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Heptagon 26">
            <a:extLst>
              <a:ext uri="{FF2B5EF4-FFF2-40B4-BE49-F238E27FC236}">
                <a16:creationId xmlns:a16="http://schemas.microsoft.com/office/drawing/2014/main" id="{60C1017D-C686-3507-83E3-B52DDC590612}"/>
              </a:ext>
            </a:extLst>
          </p:cNvPr>
          <p:cNvSpPr/>
          <p:nvPr/>
        </p:nvSpPr>
        <p:spPr>
          <a:xfrm>
            <a:off x="7008761" y="2883645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Heptagon 27">
            <a:extLst>
              <a:ext uri="{FF2B5EF4-FFF2-40B4-BE49-F238E27FC236}">
                <a16:creationId xmlns:a16="http://schemas.microsoft.com/office/drawing/2014/main" id="{4F5EC3C7-03CC-66A4-5FCE-E652F80E5D0B}"/>
              </a:ext>
            </a:extLst>
          </p:cNvPr>
          <p:cNvSpPr/>
          <p:nvPr/>
        </p:nvSpPr>
        <p:spPr>
          <a:xfrm>
            <a:off x="9459028" y="2883645"/>
            <a:ext cx="457200" cy="457200"/>
          </a:xfrm>
          <a:prstGeom prst="heptagon">
            <a:avLst/>
          </a:prstGeom>
          <a:solidFill>
            <a:schemeClr val="bg1"/>
          </a:solidFill>
          <a:ln w="28575">
            <a:solidFill>
              <a:srgbClr val="007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564B860-DAC1-5F3D-A9C5-6E550803A9FE}"/>
              </a:ext>
            </a:extLst>
          </p:cNvPr>
          <p:cNvSpPr/>
          <p:nvPr/>
        </p:nvSpPr>
        <p:spPr>
          <a:xfrm>
            <a:off x="1412963" y="2883645"/>
            <a:ext cx="457200" cy="4572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51428E-8AB5-54FE-86C7-B0F3DAE58129}"/>
              </a:ext>
            </a:extLst>
          </p:cNvPr>
          <p:cNvSpPr/>
          <p:nvPr/>
        </p:nvSpPr>
        <p:spPr>
          <a:xfrm>
            <a:off x="5675273" y="2883645"/>
            <a:ext cx="457200" cy="4572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394825-3009-52D1-FEA5-B7F599DB5629}"/>
              </a:ext>
            </a:extLst>
          </p:cNvPr>
          <p:cNvSpPr/>
          <p:nvPr/>
        </p:nvSpPr>
        <p:spPr>
          <a:xfrm>
            <a:off x="10549027" y="2883645"/>
            <a:ext cx="457200" cy="4572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2F573F-9802-C756-DEA0-4289CDCFC3DB}"/>
              </a:ext>
            </a:extLst>
          </p:cNvPr>
          <p:cNvSpPr/>
          <p:nvPr/>
        </p:nvSpPr>
        <p:spPr>
          <a:xfrm>
            <a:off x="6778777" y="1736881"/>
            <a:ext cx="2011680" cy="7934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A3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书信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39FE6C-0C07-0A79-AB78-0394802F17FF}"/>
              </a:ext>
            </a:extLst>
          </p:cNvPr>
          <p:cNvSpPr/>
          <p:nvPr/>
        </p:nvSpPr>
        <p:spPr>
          <a:xfrm>
            <a:off x="3556975" y="1736881"/>
            <a:ext cx="1828800" cy="7934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访问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8199C-50D2-2BB3-9CE1-C6C6B256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316" y="4233643"/>
            <a:ext cx="5715495" cy="23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6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870E0-E865-17DC-2334-7851388E6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7669F8-6A10-0AE2-992C-37E9CA45469D}"/>
              </a:ext>
            </a:extLst>
          </p:cNvPr>
          <p:cNvSpPr/>
          <p:nvPr/>
        </p:nvSpPr>
        <p:spPr>
          <a:xfrm>
            <a:off x="382500" y="472484"/>
            <a:ext cx="682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写作年代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,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原因与目的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050FF-0295-A49F-2C36-266315B42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99" y="1085036"/>
            <a:ext cx="5029200" cy="2640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E7BD2D-9F56-53D4-6EE8-301F2798BEC1}"/>
              </a:ext>
            </a:extLst>
          </p:cNvPr>
          <p:cNvSpPr/>
          <p:nvPr/>
        </p:nvSpPr>
        <p:spPr>
          <a:xfrm>
            <a:off x="644065" y="1317471"/>
            <a:ext cx="4728771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年代：约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AD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54-55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724EE-3DC8-EDB7-10E2-703E51E7FEA0}"/>
              </a:ext>
            </a:extLst>
          </p:cNvPr>
          <p:cNvSpPr/>
          <p:nvPr/>
        </p:nvSpPr>
        <p:spPr>
          <a:xfrm>
            <a:off x="6780299" y="3191198"/>
            <a:ext cx="5029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第三次宣教旅程 以弗所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35BC8-34EC-8CA2-9140-53D135E26C49}"/>
              </a:ext>
            </a:extLst>
          </p:cNvPr>
          <p:cNvSpPr/>
          <p:nvPr/>
        </p:nvSpPr>
        <p:spPr>
          <a:xfrm>
            <a:off x="644065" y="1918473"/>
            <a:ext cx="4449986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缘由：纷争的消息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050A6-7C3B-D608-C979-E3FE7876DB66}"/>
              </a:ext>
            </a:extLst>
          </p:cNvPr>
          <p:cNvSpPr/>
          <p:nvPr/>
        </p:nvSpPr>
        <p:spPr>
          <a:xfrm>
            <a:off x="644065" y="3120478"/>
            <a:ext cx="5739808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目的：回应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解答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,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劝勉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75461-B890-F8E3-B1E0-21EB6E4BE116}"/>
              </a:ext>
            </a:extLst>
          </p:cNvPr>
          <p:cNvSpPr txBox="1"/>
          <p:nvPr/>
        </p:nvSpPr>
        <p:spPr>
          <a:xfrm>
            <a:off x="617969" y="4264276"/>
            <a:ext cx="10990812" cy="2308324"/>
          </a:xfrm>
          <a:prstGeom prst="rect">
            <a:avLst/>
          </a:prstGeom>
          <a:solidFill>
            <a:srgbClr val="EAF4E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岂不知你们的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身子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就是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圣灵的殿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吗？这圣灵是从神而来，住在你们里头的。并且你们不是自己的人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,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因为你们是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重价买来的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，所以要在你们的身子上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荣耀神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林前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6:19-20)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427996-CAAE-CBE5-CC0C-2443AFCFD418}"/>
              </a:ext>
            </a:extLst>
          </p:cNvPr>
          <p:cNvSpPr/>
          <p:nvPr/>
        </p:nvSpPr>
        <p:spPr>
          <a:xfrm>
            <a:off x="644065" y="2519475"/>
            <a:ext cx="4728770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4572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对象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：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哥林多教会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8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7CE58-8C3B-915F-84EE-24382DDD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88291-9ECE-8552-EEB8-9B9115EC28A9}"/>
              </a:ext>
            </a:extLst>
          </p:cNvPr>
          <p:cNvGrpSpPr/>
          <p:nvPr/>
        </p:nvGrpSpPr>
        <p:grpSpPr>
          <a:xfrm>
            <a:off x="611477" y="2958679"/>
            <a:ext cx="11042077" cy="2011680"/>
            <a:chOff x="611477" y="2574289"/>
            <a:chExt cx="11042077" cy="2011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242575-0FD5-0784-5ED4-97E17EBA5718}"/>
                </a:ext>
              </a:extLst>
            </p:cNvPr>
            <p:cNvSpPr/>
            <p:nvPr/>
          </p:nvSpPr>
          <p:spPr>
            <a:xfrm>
              <a:off x="611477" y="2574289"/>
              <a:ext cx="3291840" cy="201168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r>
                <a:rPr lang="zh-CN" altLang="en-US" sz="4000" b="1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纷争问题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 </a:t>
              </a:r>
              <a:b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</a:br>
              <a: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(1</a:t>
              </a:r>
              <a:r>
                <a:rPr lang="en-US" altLang="zh-CN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  <a:sym typeface="Helvetica Neue"/>
                </a:rPr>
                <a:t>:10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-4</a:t>
              </a:r>
              <a:r>
                <a:rPr lang="en-US" altLang="zh-CN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  <a:sym typeface="Helvetica Neue"/>
                </a:rPr>
                <a:t>:21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DB5602-B3BF-4618-D4E3-463951F84C3C}"/>
                </a:ext>
              </a:extLst>
            </p:cNvPr>
            <p:cNvSpPr/>
            <p:nvPr/>
          </p:nvSpPr>
          <p:spPr>
            <a:xfrm>
              <a:off x="4486596" y="2574289"/>
              <a:ext cx="3291840" cy="201168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r>
                <a:rPr lang="zh-CN" altLang="en-US" sz="4000" b="1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道德问题</a:t>
              </a:r>
              <a:b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</a:br>
              <a: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(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5:1-</a:t>
              </a:r>
              <a:r>
                <a:rPr lang="en-US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6:20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DD7822-3736-9E36-795B-1A1930F07475}"/>
                </a:ext>
              </a:extLst>
            </p:cNvPr>
            <p:cNvSpPr/>
            <p:nvPr/>
          </p:nvSpPr>
          <p:spPr>
            <a:xfrm>
              <a:off x="8361714" y="2574289"/>
              <a:ext cx="3291840" cy="2011680"/>
            </a:xfrm>
            <a:prstGeom prst="rect">
              <a:avLst/>
            </a:prstGeom>
            <a:ln>
              <a:solidFill>
                <a:srgbClr val="4F792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对提问的答复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(</a:t>
              </a:r>
              <a:r>
                <a:rPr lang="en-US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7:1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-</a:t>
              </a:r>
              <a:r>
                <a:rPr lang="en-US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16:18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)</a:t>
              </a: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95EEFFC7-1D1E-2E0E-0206-14614B3770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8456" y="3580129"/>
              <a:ext cx="3656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7F7AC5F7-D110-5277-A40D-025766FF9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54" y="3580129"/>
              <a:ext cx="3656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0CA49B2-CECD-A893-CBDA-2BA5237373F8}"/>
              </a:ext>
            </a:extLst>
          </p:cNvPr>
          <p:cNvSpPr/>
          <p:nvPr/>
        </p:nvSpPr>
        <p:spPr>
          <a:xfrm>
            <a:off x="4120835" y="1238061"/>
            <a:ext cx="4023360" cy="14630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400" b="1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序言</a:t>
            </a:r>
            <a:br>
              <a:rPr lang="en-US" altLang="zh-CN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</a:br>
            <a:r>
              <a:rPr lang="zh-CN" altLang="en-US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（</a:t>
            </a:r>
            <a:r>
              <a:rPr lang="en-US" altLang="zh-CN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1:1-9</a:t>
            </a:r>
            <a:r>
              <a:rPr lang="zh-CN" altLang="en-US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）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F5DD2D-A91E-549F-CB56-4ED5A4880A39}"/>
              </a:ext>
            </a:extLst>
          </p:cNvPr>
          <p:cNvSpPr/>
          <p:nvPr/>
        </p:nvSpPr>
        <p:spPr>
          <a:xfrm>
            <a:off x="770682" y="333375"/>
            <a:ext cx="5747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II.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结构与内容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共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16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6912E9-51A5-A41D-8478-30DA1AE9A82C}"/>
              </a:ext>
            </a:extLst>
          </p:cNvPr>
          <p:cNvSpPr/>
          <p:nvPr/>
        </p:nvSpPr>
        <p:spPr>
          <a:xfrm>
            <a:off x="4120835" y="5227936"/>
            <a:ext cx="4023360" cy="14630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400" b="1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结语</a:t>
            </a:r>
            <a:endParaRPr lang="en-US" altLang="zh-CN" sz="4400" b="1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  <a:p>
            <a:pPr lvl="0" algn="ctr" defTabSz="457040">
              <a:defRPr/>
            </a:pPr>
            <a:r>
              <a:rPr lang="zh-CN" altLang="en-US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（</a:t>
            </a:r>
            <a:r>
              <a:rPr lang="en-US" altLang="zh-CN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16:19</a:t>
            </a:r>
            <a:r>
              <a:rPr lang="zh-CN" altLang="en-US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－</a:t>
            </a:r>
            <a:r>
              <a:rPr lang="en-US" altLang="zh-CN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24</a:t>
            </a:r>
            <a:r>
              <a:rPr lang="zh-CN" altLang="en-US" sz="44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）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622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FFDC2-BBD3-024D-71C9-C911967E0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F0C692-66C7-2F9C-2DBE-30FD72A03C8C}"/>
              </a:ext>
            </a:extLst>
          </p:cNvPr>
          <p:cNvSpPr txBox="1"/>
          <p:nvPr/>
        </p:nvSpPr>
        <p:spPr>
          <a:xfrm>
            <a:off x="1134567" y="1769885"/>
            <a:ext cx="379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问安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1:1-3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132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132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5542C0-F0C6-EE28-39EF-BB28ED3A388B}"/>
              </a:ext>
            </a:extLst>
          </p:cNvPr>
          <p:cNvSpPr txBox="1"/>
          <p:nvPr/>
        </p:nvSpPr>
        <p:spPr>
          <a:xfrm>
            <a:off x="5421755" y="1769885"/>
            <a:ext cx="409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2)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感恩（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1:4-9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A34FD-81DF-3825-A771-B12DD625C81A}"/>
              </a:ext>
            </a:extLst>
          </p:cNvPr>
          <p:cNvSpPr txBox="1"/>
          <p:nvPr/>
        </p:nvSpPr>
        <p:spPr>
          <a:xfrm>
            <a:off x="902656" y="602858"/>
            <a:ext cx="5904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一、序言（</a:t>
            </a:r>
            <a:r>
              <a:rPr kumimoji="0" lang="en-US" altLang="zh-CN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1:1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－</a:t>
            </a:r>
            <a:r>
              <a:rPr kumimoji="0" lang="en-US" altLang="zh-CN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9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638D1-EFFF-91CD-3469-A2AB2969A462}"/>
              </a:ext>
            </a:extLst>
          </p:cNvPr>
          <p:cNvSpPr txBox="1"/>
          <p:nvPr/>
        </p:nvSpPr>
        <p:spPr>
          <a:xfrm>
            <a:off x="818687" y="2717315"/>
            <a:ext cx="107027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奉神旨意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蒙召做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耶稣基督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使徒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的保罗，同兄弟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所提尼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2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写信给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在哥林多神的教会，就是在基督耶稣里成圣、蒙召做圣徒的，以及所有在各处求告我主耶稣基督之名的人。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en-US" altLang="zh-CN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 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愿恩惠、平安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从神我们的父并主耶稣基督归于你们！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78149-C9D4-6D54-2AE6-B073838601FA}"/>
              </a:ext>
            </a:extLst>
          </p:cNvPr>
          <p:cNvSpPr txBox="1"/>
          <p:nvPr/>
        </p:nvSpPr>
        <p:spPr>
          <a:xfrm>
            <a:off x="2477671" y="5725082"/>
            <a:ext cx="679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4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我常为你们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感谢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我的神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54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5423F-BA18-B973-7C35-836F58DF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23D821-C8E8-5FBB-BC42-CFD3F08DCB50}"/>
              </a:ext>
            </a:extLst>
          </p:cNvPr>
          <p:cNvSpPr txBox="1"/>
          <p:nvPr/>
        </p:nvSpPr>
        <p:spPr>
          <a:xfrm>
            <a:off x="902656" y="602858"/>
            <a:ext cx="868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二、纷争问题（</a:t>
            </a:r>
            <a:r>
              <a:rPr kumimoji="0" lang="en-US" altLang="zh-CN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1:10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－</a:t>
            </a:r>
            <a:r>
              <a:rPr kumimoji="0" lang="en-US" altLang="zh-CN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4:21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1A54FD-E49A-E07F-B97B-E4883364F66F}"/>
              </a:ext>
            </a:extLst>
          </p:cNvPr>
          <p:cNvSpPr/>
          <p:nvPr/>
        </p:nvSpPr>
        <p:spPr>
          <a:xfrm>
            <a:off x="1245215" y="1704651"/>
            <a:ext cx="3875675" cy="16293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教会内分党派</a:t>
            </a:r>
            <a:endParaRPr kumimoji="0" lang="en-US" altLang="zh-CN" sz="36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742950" lvl="0" indent="-742950">
              <a:buFont typeface="+mj-lt"/>
              <a:buAutoNum type="arabicPeriod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纷争的原因</a:t>
            </a:r>
            <a:endParaRPr kumimoji="0" lang="en-US" altLang="zh-CN" sz="3600" b="1" i="0" u="none" strike="noStrike" kern="0" normalizeH="0" baseline="0" noProof="0" dirty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04477D-EC9C-18BD-C144-87D17E3A3C89}"/>
              </a:ext>
            </a:extLst>
          </p:cNvPr>
          <p:cNvGrpSpPr/>
          <p:nvPr/>
        </p:nvGrpSpPr>
        <p:grpSpPr>
          <a:xfrm>
            <a:off x="1503396" y="3790298"/>
            <a:ext cx="4389120" cy="2642135"/>
            <a:chOff x="360305" y="3879784"/>
            <a:chExt cx="4389120" cy="26421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D5C948-35A6-083E-E8F2-55615B42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305" y="3879784"/>
              <a:ext cx="4389120" cy="239116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8CA507-BFD8-30FA-1DDC-1D3D80E7A9B0}"/>
                </a:ext>
              </a:extLst>
            </p:cNvPr>
            <p:cNvSpPr/>
            <p:nvPr/>
          </p:nvSpPr>
          <p:spPr>
            <a:xfrm>
              <a:off x="360305" y="5790399"/>
              <a:ext cx="4389120" cy="7315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040">
                <a:defRPr/>
              </a:pPr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  <a:sym typeface="Helvetica Neue"/>
                </a:rPr>
                <a:t>十字架的信息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E844CA-C593-B8BC-DDBD-1828ED4D5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099" y="3223941"/>
            <a:ext cx="3385505" cy="33855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EE8DAD-7714-C200-18DC-41AB1ACC0264}"/>
              </a:ext>
            </a:extLst>
          </p:cNvPr>
          <p:cNvSpPr/>
          <p:nvPr/>
        </p:nvSpPr>
        <p:spPr>
          <a:xfrm>
            <a:off x="5608481" y="1964013"/>
            <a:ext cx="3474720" cy="1032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800" b="1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教会的合一</a:t>
            </a:r>
            <a:endParaRPr kumimoji="0" lang="en-US" sz="4800" b="1" i="0" u="none" strike="noStrike" kern="120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0" name="Google Shape;141;p22">
            <a:extLst>
              <a:ext uri="{FF2B5EF4-FFF2-40B4-BE49-F238E27FC236}">
                <a16:creationId xmlns:a16="http://schemas.microsoft.com/office/drawing/2014/main" id="{1698097A-050A-4861-CA71-EB3027B3B47E}"/>
              </a:ext>
            </a:extLst>
          </p:cNvPr>
          <p:cNvSpPr/>
          <p:nvPr/>
        </p:nvSpPr>
        <p:spPr>
          <a:xfrm rot="10800000">
            <a:off x="5197921" y="1879234"/>
            <a:ext cx="457200" cy="128016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8A3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9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E92F1-8A64-B6C7-AECB-0741CDF5D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958504-46B3-1DA0-069A-7E108D17744B}"/>
              </a:ext>
            </a:extLst>
          </p:cNvPr>
          <p:cNvGrpSpPr/>
          <p:nvPr/>
        </p:nvGrpSpPr>
        <p:grpSpPr>
          <a:xfrm>
            <a:off x="498430" y="947676"/>
            <a:ext cx="11135427" cy="2651760"/>
            <a:chOff x="430190" y="1207335"/>
            <a:chExt cx="11135427" cy="26517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3176AC-5AE0-2ED8-5BE7-BE1244DC0EC6}"/>
                </a:ext>
              </a:extLst>
            </p:cNvPr>
            <p:cNvSpPr/>
            <p:nvPr/>
          </p:nvSpPr>
          <p:spPr>
            <a:xfrm>
              <a:off x="430190" y="1481655"/>
              <a:ext cx="4546921" cy="2103120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教会纷争</a:t>
              </a:r>
              <a:br>
                <a:rPr kumimoji="0" lang="en-US" altLang="zh-CN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</a:b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（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1:10-17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）</a:t>
              </a:r>
              <a:endPara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" name="Arrow: Right 1">
              <a:extLst>
                <a:ext uri="{FF2B5EF4-FFF2-40B4-BE49-F238E27FC236}">
                  <a16:creationId xmlns:a16="http://schemas.microsoft.com/office/drawing/2014/main" id="{9A47B8D2-A430-552F-FC31-27D438A05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66" y="1207335"/>
              <a:ext cx="6377651" cy="2651760"/>
            </a:xfrm>
            <a:prstGeom prst="rightArrow">
              <a:avLst>
                <a:gd name="adj1" fmla="val 50000"/>
                <a:gd name="adj2" fmla="val 5002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imSun" panose="02010600030101010101" pitchFamily="2" charset="-122"/>
                </a:rPr>
                <a:t>纷争的原因</a:t>
              </a:r>
              <a:endPara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1:18</a:t>
              </a: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-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4:21</a:t>
              </a: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D5F232-B19E-40AC-5F90-4FDDB5534360}"/>
              </a:ext>
            </a:extLst>
          </p:cNvPr>
          <p:cNvGrpSpPr/>
          <p:nvPr/>
        </p:nvGrpSpPr>
        <p:grpSpPr>
          <a:xfrm>
            <a:off x="805116" y="4271106"/>
            <a:ext cx="10622523" cy="1645920"/>
            <a:chOff x="805116" y="2574289"/>
            <a:chExt cx="10622523" cy="16459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59ED61-E37E-DCCA-59D0-1EF196376961}"/>
                </a:ext>
              </a:extLst>
            </p:cNvPr>
            <p:cNvSpPr/>
            <p:nvPr/>
          </p:nvSpPr>
          <p:spPr>
            <a:xfrm>
              <a:off x="805116" y="2574289"/>
              <a:ext cx="3291840" cy="164592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040">
                <a:defRPr/>
              </a:pPr>
              <a:r>
                <a:rPr lang="zh-CN" altLang="en-US" sz="40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对福音</a:t>
              </a:r>
              <a:endParaRPr kumimoji="0" lang="en-US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78BAEF-1BFE-69E9-0A4D-CD2794E992AB}"/>
                </a:ext>
              </a:extLst>
            </p:cNvPr>
            <p:cNvSpPr/>
            <p:nvPr/>
          </p:nvSpPr>
          <p:spPr>
            <a:xfrm>
              <a:off x="4470457" y="2574289"/>
              <a:ext cx="3291840" cy="164592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040">
                <a:defRPr/>
              </a:pPr>
              <a:r>
                <a:rPr lang="zh-CN" altLang="en-US" sz="40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对福音工作者</a:t>
              </a:r>
              <a:endParaRPr kumimoji="0" lang="en-US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373433-2C98-5284-BD35-6119259E9049}"/>
                </a:ext>
              </a:extLst>
            </p:cNvPr>
            <p:cNvSpPr/>
            <p:nvPr/>
          </p:nvSpPr>
          <p:spPr>
            <a:xfrm>
              <a:off x="8135799" y="2574289"/>
              <a:ext cx="3291840" cy="1645920"/>
            </a:xfrm>
            <a:prstGeom prst="rect">
              <a:avLst/>
            </a:prstGeom>
            <a:ln>
              <a:solidFill>
                <a:srgbClr val="4F792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对使徒身份</a:t>
              </a:r>
              <a:endParaRPr lang="en-US" altLang="zh-CN" sz="40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807DD6F-322D-5D53-FF1A-8C2A9363F0DE}"/>
              </a:ext>
            </a:extLst>
          </p:cNvPr>
          <p:cNvSpPr/>
          <p:nvPr/>
        </p:nvSpPr>
        <p:spPr>
          <a:xfrm>
            <a:off x="6837671" y="689854"/>
            <a:ext cx="256032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400" b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错误认识</a:t>
            </a:r>
            <a:endParaRPr kumimoji="0" lang="en-US" sz="4400" b="1" i="0" u="none" strike="noStrike" kern="1200" normalizeH="0" baseline="0" noProof="0" dirty="0">
              <a:ln>
                <a:solidFill>
                  <a:srgbClr val="0070C0"/>
                </a:solidFill>
              </a:ln>
              <a:solidFill>
                <a:srgbClr val="7030A0"/>
              </a:solidFill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863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52FEB-BA71-B0F2-9EFD-6B27A41A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7BD8F4-CE25-5072-7F0B-9D3C49CB7502}"/>
              </a:ext>
            </a:extLst>
          </p:cNvPr>
          <p:cNvSpPr/>
          <p:nvPr/>
        </p:nvSpPr>
        <p:spPr>
          <a:xfrm>
            <a:off x="382500" y="472484"/>
            <a:ext cx="9449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教会内分党派（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1:10-17,3:1-4:6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73213-B38C-E09F-41F4-3612590945A5}"/>
              </a:ext>
            </a:extLst>
          </p:cNvPr>
          <p:cNvSpPr txBox="1"/>
          <p:nvPr/>
        </p:nvSpPr>
        <p:spPr>
          <a:xfrm>
            <a:off x="818687" y="1491826"/>
            <a:ext cx="10843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1:11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因为革来氏家里的人曾对我提起弟兄们来，说你们中间有纷争。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我的意思就是，你们各人说“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我是属保罗的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”、“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我是属亚波罗的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”、“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我是属矶法的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”、“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我是属基督的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”。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50121-38CE-A490-016B-392740549413}"/>
              </a:ext>
            </a:extLst>
          </p:cNvPr>
          <p:cNvSpPr/>
          <p:nvPr/>
        </p:nvSpPr>
        <p:spPr>
          <a:xfrm>
            <a:off x="1109608" y="4007854"/>
            <a:ext cx="10140593" cy="2377440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13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基督是</a:t>
            </a:r>
            <a:r>
              <a:rPr lang="zh-CN" altLang="en-US" sz="3600" b="1">
                <a:ln>
                  <a:solidFill>
                    <a:srgbClr val="FF0066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分开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的吗？保罗为你们钉了十字架吗？你们是奉保罗的名受了洗吗？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17 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基督差遣我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原不是为施洗，乃是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为传福音；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并不用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智慧的言语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，免得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基督的十字架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落了空。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5691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9470-67BA-7868-97F5-533EB860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54" y="498295"/>
            <a:ext cx="3449715" cy="1325563"/>
          </a:xfrm>
        </p:spPr>
        <p:txBody>
          <a:bodyPr>
            <a:normAutofit/>
          </a:bodyPr>
          <a:lstStyle/>
          <a:p>
            <a:pPr algn="ctr"/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</a:t>
            </a:r>
            <a:endParaRPr 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FC7C9-3D2B-02F2-766B-C995640D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01" y="1913642"/>
            <a:ext cx="8012770" cy="41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2BF04-2E80-327E-9DD3-C142D0A25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3590F1-F3AB-70A6-AC78-76F58FA51EDA}"/>
              </a:ext>
            </a:extLst>
          </p:cNvPr>
          <p:cNvSpPr/>
          <p:nvPr/>
        </p:nvSpPr>
        <p:spPr>
          <a:xfrm>
            <a:off x="586557" y="1433317"/>
            <a:ext cx="10943069" cy="256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18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因为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十字架的道理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，在那灭亡的人为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愚拙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，在我们得救的人却为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神的大能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。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21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世人凭自己的智慧既不认识神，神就乐意用人所当做愚拙的道理，拯救那些信的人，这就是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神的智慧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了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。</a:t>
            </a:r>
            <a:endParaRPr kumimoji="0" lang="zh-CN" altLang="en-US" sz="40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8B6CDC-7C5E-1F6C-58F2-04F955815201}"/>
              </a:ext>
            </a:extLst>
          </p:cNvPr>
          <p:cNvSpPr/>
          <p:nvPr/>
        </p:nvSpPr>
        <p:spPr>
          <a:xfrm>
            <a:off x="382501" y="472484"/>
            <a:ext cx="7592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2"/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纷争的原因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</a:t>
            </a:r>
            <a:r>
              <a:rPr lang="en-US" altLang="zh-CN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1:18-4:21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30CB0-1082-B9AF-F741-BC9BD2995FE2}"/>
              </a:ext>
            </a:extLst>
          </p:cNvPr>
          <p:cNvSpPr txBox="1"/>
          <p:nvPr/>
        </p:nvSpPr>
        <p:spPr>
          <a:xfrm>
            <a:off x="8229600" y="689865"/>
            <a:ext cx="328834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智慧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和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愚拙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BE8A94-DD52-4D9F-02BB-1BDB639E1DEE}"/>
              </a:ext>
            </a:extLst>
          </p:cNvPr>
          <p:cNvSpPr/>
          <p:nvPr/>
        </p:nvSpPr>
        <p:spPr>
          <a:xfrm>
            <a:off x="586557" y="4038778"/>
            <a:ext cx="11074612" cy="2377440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2:1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弟兄们，从前我到你们那里去，并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没有用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高言大智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对你们</a:t>
            </a:r>
            <a:r>
              <a:rPr lang="zh-CN" altLang="en-US" sz="3600" b="1">
                <a:ln>
                  <a:solidFill>
                    <a:srgbClr val="FF0066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宣传神的奥秘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en-US" altLang="zh-CN" sz="1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我说的话、讲的道，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不是用智慧委婉的言语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，乃是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用圣灵和大能的明证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叫你们的信不在乎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人的智慧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，只在乎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神的大能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0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5E3ED-CF71-AE67-5CF6-1307EF6D3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B9C1995-F3D0-ED27-B3B3-BBF2F7A9EC95}"/>
              </a:ext>
            </a:extLst>
          </p:cNvPr>
          <p:cNvSpPr/>
          <p:nvPr/>
        </p:nvSpPr>
        <p:spPr>
          <a:xfrm>
            <a:off x="811658" y="1179494"/>
            <a:ext cx="10654302" cy="3566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2:7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我们讲的，乃是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从前所隐藏、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神奥秘的智慧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，就是神在万世以前预定使我们得荣耀的。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这智慧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世上有权有位的人没有一个知道的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，他们若知道，就不把荣耀的主钉在十字架上了。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9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如经上所记：“神为爱他的人所预备的，是眼睛未曾看见，耳朵未曾听见，人心也未曾想到的。”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02EF2-F884-F98E-477E-E3ABBC38A6C1}"/>
              </a:ext>
            </a:extLst>
          </p:cNvPr>
          <p:cNvSpPr txBox="1"/>
          <p:nvPr/>
        </p:nvSpPr>
        <p:spPr>
          <a:xfrm>
            <a:off x="1333002" y="465011"/>
            <a:ext cx="5967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36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不明白十字架的道理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4" name="Picture 3" descr="A lamb lying down next to a cross">
            <a:extLst>
              <a:ext uri="{FF2B5EF4-FFF2-40B4-BE49-F238E27FC236}">
                <a16:creationId xmlns:a16="http://schemas.microsoft.com/office/drawing/2014/main" id="{10EDC2C7-0310-5314-EB5F-5E06C186B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62" y="4708487"/>
            <a:ext cx="4254875" cy="20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56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ED41F-B57C-A072-AD04-E72D7199A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57B1EA-71BA-8868-5378-8A93699060F5}"/>
              </a:ext>
            </a:extLst>
          </p:cNvPr>
          <p:cNvSpPr txBox="1"/>
          <p:nvPr/>
        </p:nvSpPr>
        <p:spPr>
          <a:xfrm>
            <a:off x="1333000" y="465011"/>
            <a:ext cx="7885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2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）不明白福音工作者与神的关系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603DD-FB73-B403-13A2-F735370E8C1D}"/>
              </a:ext>
            </a:extLst>
          </p:cNvPr>
          <p:cNvSpPr txBox="1"/>
          <p:nvPr/>
        </p:nvSpPr>
        <p:spPr>
          <a:xfrm>
            <a:off x="710004" y="1567130"/>
            <a:ext cx="10702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3:6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栽种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了，亚波</a:t>
            </a:r>
            <a:r>
              <a:rPr kumimoji="0" lang="zh-CN" alt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罗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浇灌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了，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唯有神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叫他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007A37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生长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7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可见栽种的算不得什么，浇灌的也算不得什么，只在那叫他生长的神。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8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栽种的和浇灌的都是一样，但将来各人要照自己的工夫得自己的赏赐。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48FCAC-DF39-BF42-56C5-264000556B7D}"/>
              </a:ext>
            </a:extLst>
          </p:cNvPr>
          <p:cNvSpPr/>
          <p:nvPr/>
        </p:nvSpPr>
        <p:spPr>
          <a:xfrm>
            <a:off x="710004" y="4542647"/>
            <a:ext cx="10920342" cy="1220833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l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9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因为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我们是与神同工的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，你们是神所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耕种的田地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，所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建造的房屋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860385-0716-37BC-1D6D-5847758BE330}"/>
              </a:ext>
            </a:extLst>
          </p:cNvPr>
          <p:cNvSpPr/>
          <p:nvPr/>
        </p:nvSpPr>
        <p:spPr>
          <a:xfrm>
            <a:off x="8398584" y="5561667"/>
            <a:ext cx="301752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000" b="1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农耕的比喻</a:t>
            </a:r>
            <a:endParaRPr kumimoji="0" lang="en-US" sz="4000" b="1" i="0" u="none" strike="noStrike" kern="120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570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F6E0A4-E8C4-EA29-67DA-19BA5F20FD59}"/>
              </a:ext>
            </a:extLst>
          </p:cNvPr>
          <p:cNvSpPr/>
          <p:nvPr/>
        </p:nvSpPr>
        <p:spPr>
          <a:xfrm>
            <a:off x="710004" y="1022155"/>
            <a:ext cx="10771992" cy="2433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我照神所给我的恩，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好像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一个聪明的工头立好了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根基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，有别人在上面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srgbClr val="007A37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建造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，只是各人要谨慎怎样在上面建造。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因为那已经立好的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根基就是耶稣基督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，此外没有人能立别的根基。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6A9F6-B8A4-3413-20D0-B56FF3D6C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736" y="3705442"/>
            <a:ext cx="4785775" cy="2522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BFF2A2-AB92-45C3-AA05-4110E6A862FF}"/>
              </a:ext>
            </a:extLst>
          </p:cNvPr>
          <p:cNvSpPr/>
          <p:nvPr/>
        </p:nvSpPr>
        <p:spPr>
          <a:xfrm>
            <a:off x="6508142" y="198553"/>
            <a:ext cx="301752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000" b="1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建筑的比喻</a:t>
            </a:r>
            <a:endParaRPr kumimoji="0" lang="en-US" sz="4000" b="1" i="0" u="none" strike="noStrike" kern="120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68370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693CB-8BEF-C0B5-D640-4952EF8C5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CA31D6-B8CE-CE5F-CFD4-AA5B91568E4D}"/>
              </a:ext>
            </a:extLst>
          </p:cNvPr>
          <p:cNvSpPr/>
          <p:nvPr/>
        </p:nvSpPr>
        <p:spPr>
          <a:xfrm>
            <a:off x="710004" y="710430"/>
            <a:ext cx="10771992" cy="301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3:13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各人的工程必然显露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，因为那日子要将它表明出来，有火发现；这火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要试验各人的工程怎样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14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人在那根基上所建造的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工程若存得住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，他就要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得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赏赐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15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人的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工程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若被烧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了，他就要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受亏损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，自己却要得救；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虽然得救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乃像从火里经过的一样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3D316-4F2D-E10B-BC4D-DF0C47A3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12" y="4059310"/>
            <a:ext cx="4785775" cy="25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5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B2119-BA2C-3A36-53B3-625583CCB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CD655-F206-01D0-AB4A-4C218D9D3FFF}"/>
              </a:ext>
            </a:extLst>
          </p:cNvPr>
          <p:cNvSpPr txBox="1"/>
          <p:nvPr/>
        </p:nvSpPr>
        <p:spPr>
          <a:xfrm>
            <a:off x="1333000" y="465011"/>
            <a:ext cx="50827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3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）不明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白使徒的身份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87256-EAE2-F40D-08B1-66B1D38A41EA}"/>
              </a:ext>
            </a:extLst>
          </p:cNvPr>
          <p:cNvSpPr txBox="1"/>
          <p:nvPr/>
        </p:nvSpPr>
        <p:spPr>
          <a:xfrm>
            <a:off x="710004" y="1488752"/>
            <a:ext cx="1070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4: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人应当以我们为基督的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执事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，为神奥秘事的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管家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所求于管家的，是要他有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忠心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2AA83D-0974-2CB0-C39A-23D0A08CF6CE}"/>
              </a:ext>
            </a:extLst>
          </p:cNvPr>
          <p:cNvSpPr/>
          <p:nvPr/>
        </p:nvSpPr>
        <p:spPr>
          <a:xfrm>
            <a:off x="710004" y="2918520"/>
            <a:ext cx="10920342" cy="1737360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defTabSz="45704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4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我们为基督的缘故算是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愚拙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的，你们在基督里倒是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聪明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的；我们</a:t>
            </a:r>
            <a:r>
              <a:rPr lang="zh-CN" altLang="en-US" sz="3600" b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软弱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，你们倒</a:t>
            </a:r>
            <a:r>
              <a:rPr lang="zh-CN" altLang="en-US" sz="3600" b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强壮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；你们有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荣耀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，我们倒被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藐视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2D23D7-90EC-B3B6-DD14-7C2BB417CCEF}"/>
              </a:ext>
            </a:extLst>
          </p:cNvPr>
          <p:cNvGrpSpPr/>
          <p:nvPr/>
        </p:nvGrpSpPr>
        <p:grpSpPr>
          <a:xfrm>
            <a:off x="5278044" y="4644548"/>
            <a:ext cx="3258363" cy="1754326"/>
            <a:chOff x="3525444" y="4851376"/>
            <a:chExt cx="3258363" cy="1754326"/>
          </a:xfrm>
          <a:solidFill>
            <a:srgbClr val="EAF4E4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B346E7-90ED-383B-0B6C-D9EC502BA985}"/>
                </a:ext>
              </a:extLst>
            </p:cNvPr>
            <p:cNvSpPr txBox="1"/>
            <p:nvPr/>
          </p:nvSpPr>
          <p:spPr>
            <a:xfrm>
              <a:off x="4055872" y="4851376"/>
              <a:ext cx="2727935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3600" b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智慧与</a:t>
              </a:r>
              <a:r>
                <a:rPr lang="zh-CN" altLang="en-US" sz="3600" b="1">
                  <a:ln>
                    <a:solidFill>
                      <a:srgbClr val="007A37"/>
                    </a:solidFill>
                  </a:ln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愚拙</a:t>
              </a:r>
              <a:endParaRPr lang="en-US" altLang="zh-CN" sz="3600" b="1">
                <a:ln>
                  <a:solidFill>
                    <a:srgbClr val="007A37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lvl="0">
                <a:defRPr/>
              </a:pPr>
              <a:r>
                <a:rPr lang="zh-CN" altLang="en-US" sz="3600" b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强壮与</a:t>
              </a:r>
              <a:r>
                <a:rPr lang="zh-CN" altLang="en-US" sz="3600" b="1">
                  <a:ln>
                    <a:solidFill>
                      <a:srgbClr val="007A37"/>
                    </a:solidFill>
                  </a:ln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软弱</a:t>
              </a:r>
              <a:endParaRPr lang="en-US" altLang="zh-CN" sz="3600" b="1">
                <a:ln>
                  <a:solidFill>
                    <a:srgbClr val="007A37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lvl="0">
                <a:defRPr/>
              </a:pPr>
              <a:r>
                <a:rPr lang="zh-CN" altLang="en-US" sz="3600" b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荣誉与</a:t>
              </a:r>
              <a:r>
                <a:rPr lang="zh-CN" altLang="en-US" sz="3600" b="1">
                  <a:ln>
                    <a:solidFill>
                      <a:srgbClr val="007A37"/>
                    </a:solidFill>
                  </a:ln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耻辱</a:t>
              </a:r>
              <a:endParaRPr lang="en-US" altLang="zh-CN" sz="3600" b="1">
                <a:ln>
                  <a:solidFill>
                    <a:srgbClr val="007A37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41;p22">
              <a:extLst>
                <a:ext uri="{FF2B5EF4-FFF2-40B4-BE49-F238E27FC236}">
                  <a16:creationId xmlns:a16="http://schemas.microsoft.com/office/drawing/2014/main" id="{2F4F742B-BF12-CAF7-C325-0063899EB529}"/>
                </a:ext>
              </a:extLst>
            </p:cNvPr>
            <p:cNvSpPr/>
            <p:nvPr/>
          </p:nvSpPr>
          <p:spPr>
            <a:xfrm>
              <a:off x="3525444" y="5088459"/>
              <a:ext cx="457200" cy="128016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38100" cap="flat" cmpd="sng">
              <a:solidFill>
                <a:srgbClr val="0074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C1C0F4D-BEBA-006D-ABA7-478CFD5EC240}"/>
              </a:ext>
            </a:extLst>
          </p:cNvPr>
          <p:cNvSpPr/>
          <p:nvPr/>
        </p:nvSpPr>
        <p:spPr>
          <a:xfrm>
            <a:off x="2221259" y="5155951"/>
            <a:ext cx="2926080" cy="731520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000" b="1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哥林多信徒</a:t>
            </a:r>
            <a:endParaRPr kumimoji="0" lang="en-US" sz="4000" b="1" i="0" u="none" strike="noStrike" kern="1200" normalizeH="0" baseline="0" noProof="0" dirty="0">
              <a:ln>
                <a:solidFill>
                  <a:srgbClr val="00B0F0"/>
                </a:solidFill>
              </a:ln>
              <a:solidFill>
                <a:schemeClr val="tx1"/>
              </a:solidFill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50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1E2C39-1CE5-5A65-D59A-86FAD14C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2B0332-4C1B-3064-937B-65A8B1DB144A}"/>
              </a:ext>
            </a:extLst>
          </p:cNvPr>
          <p:cNvSpPr txBox="1"/>
          <p:nvPr/>
        </p:nvSpPr>
        <p:spPr>
          <a:xfrm>
            <a:off x="585664" y="541898"/>
            <a:ext cx="776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三、道德问题（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5:1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6:20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C83BB0-78F1-7E75-CC4F-B16F29779E23}"/>
              </a:ext>
            </a:extLst>
          </p:cNvPr>
          <p:cNvSpPr/>
          <p:nvPr/>
        </p:nvSpPr>
        <p:spPr>
          <a:xfrm>
            <a:off x="786747" y="1707398"/>
            <a:ext cx="55985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教会容忍淫乱的事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弟兄间彼此告状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对不义之人的警告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FC949D-4E99-9B4B-3B60-08D1F89B5E8F}"/>
              </a:ext>
            </a:extLst>
          </p:cNvPr>
          <p:cNvSpPr/>
          <p:nvPr/>
        </p:nvSpPr>
        <p:spPr>
          <a:xfrm>
            <a:off x="7021851" y="2068449"/>
            <a:ext cx="3474720" cy="1032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4800" b="1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教会的圣洁</a:t>
            </a:r>
            <a:endParaRPr kumimoji="0" lang="en-US" sz="4800" b="1" i="0" u="none" strike="noStrike" kern="1200" normalizeH="0" baseline="0" noProof="0" dirty="0">
              <a:ln>
                <a:solidFill>
                  <a:srgbClr val="00B050"/>
                </a:solidFill>
              </a:ln>
              <a:solidFill>
                <a:schemeClr val="tx1"/>
              </a:solidFill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Google Shape;141;p22">
            <a:extLst>
              <a:ext uri="{FF2B5EF4-FFF2-40B4-BE49-F238E27FC236}">
                <a16:creationId xmlns:a16="http://schemas.microsoft.com/office/drawing/2014/main" id="{585F8A99-42F9-A48A-C0A8-F8DF63ED13AF}"/>
              </a:ext>
            </a:extLst>
          </p:cNvPr>
          <p:cNvSpPr/>
          <p:nvPr/>
        </p:nvSpPr>
        <p:spPr>
          <a:xfrm rot="10800000">
            <a:off x="6385263" y="1944481"/>
            <a:ext cx="457200" cy="128016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8A3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E3EAF-6E9B-43CE-5F5D-7E3D724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380" y="3839150"/>
            <a:ext cx="4613554" cy="25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6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390824-3B13-5F90-707C-721E873816EE}"/>
              </a:ext>
            </a:extLst>
          </p:cNvPr>
          <p:cNvSpPr/>
          <p:nvPr/>
        </p:nvSpPr>
        <p:spPr>
          <a:xfrm>
            <a:off x="511153" y="358411"/>
            <a:ext cx="83210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哥林多教会中的道德问题（</a:t>
            </a:r>
            <a:r>
              <a:rPr lang="en-US" altLang="zh-CN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5:1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en-US" altLang="zh-CN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6:20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9B27F0-83EC-4EA9-9A7D-3778619D0693}"/>
              </a:ext>
            </a:extLst>
          </p:cNvPr>
          <p:cNvGrpSpPr/>
          <p:nvPr/>
        </p:nvGrpSpPr>
        <p:grpSpPr>
          <a:xfrm>
            <a:off x="543074" y="1361504"/>
            <a:ext cx="10820308" cy="4242095"/>
            <a:chOff x="625266" y="1361504"/>
            <a:chExt cx="10820308" cy="4242095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5054F30E-376B-9B0F-CBB0-5A33EA9A1B43}"/>
                </a:ext>
              </a:extLst>
            </p:cNvPr>
            <p:cNvSpPr/>
            <p:nvPr/>
          </p:nvSpPr>
          <p:spPr>
            <a:xfrm>
              <a:off x="625266" y="2128879"/>
              <a:ext cx="5212080" cy="3474720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br>
                <a:rPr lang="en-US" altLang="zh-CN" sz="3600" b="1">
                  <a:ln>
                    <a:solidFill>
                      <a:srgbClr val="FFFF00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</a:br>
              <a:r>
                <a:rPr lang="zh-CN" altLang="en-US" sz="3600" b="1">
                  <a:ln>
                    <a:solidFill>
                      <a:srgbClr val="FFFF00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你们中</a:t>
              </a:r>
              <a:endParaRPr lang="en-US" altLang="zh-CN" sz="3600" b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 defTabSz="457200">
                <a:defRPr/>
              </a:pP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有淫乱的事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(5:1)</a:t>
              </a:r>
            </a:p>
            <a:p>
              <a:pPr algn="ctr" defTabSz="457200">
                <a:defRPr/>
              </a:pP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彼此相争的事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(6:1)</a:t>
              </a:r>
            </a:p>
            <a:p>
              <a:pPr lvl="0" algn="ctr" defTabSz="457200">
                <a:defRPr/>
              </a:pP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彼此告状且告与</a:t>
              </a:r>
              <a:b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</a:b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不信主的人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(6:6-7)</a:t>
              </a:r>
            </a:p>
            <a:p>
              <a:pPr algn="ctr" defTabSz="457200"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 </a:t>
              </a: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欺压人、亏负人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(6:8)</a:t>
              </a:r>
            </a:p>
            <a:p>
              <a:pPr lvl="0" algn="ctr" defTabSz="457200"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A3845F0D-FF5A-7784-A871-67ED4E1CAC33}"/>
                </a:ext>
              </a:extLst>
            </p:cNvPr>
            <p:cNvSpPr/>
            <p:nvPr/>
          </p:nvSpPr>
          <p:spPr>
            <a:xfrm>
              <a:off x="6873574" y="2128879"/>
              <a:ext cx="4572000" cy="3474720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zh-CN" altLang="en-US" sz="3600" b="1">
                  <a:ln>
                    <a:solidFill>
                      <a:srgbClr val="FFFF00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你们是</a:t>
              </a:r>
              <a:br>
                <a:rPr lang="en-US" altLang="zh-CN" sz="3600" b="1">
                  <a:ln>
                    <a:solidFill>
                      <a:srgbClr val="FFFF00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</a:br>
              <a:r>
                <a:rPr lang="zh-CN" altLang="en-US" sz="3600" b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无酵的面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(5:7)</a:t>
              </a:r>
              <a:endParaRPr lang="en-US" altLang="zh-CN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algn="ctr" defTabSz="457200">
                <a:defRPr/>
              </a:pP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基督的肢体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(6:15)</a:t>
              </a:r>
            </a:p>
            <a:p>
              <a:pPr algn="ctr" defTabSz="457200">
                <a:defRPr/>
              </a:pP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圣灵的殿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(6:19)</a:t>
              </a:r>
            </a:p>
            <a:p>
              <a:pPr algn="ctr" defTabSz="457200">
                <a:defRPr/>
              </a:pPr>
              <a:r>
                <a:rPr lang="zh-CN" altLang="en-US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重价买来</a:t>
              </a:r>
              <a:r>
                <a:rPr lang="en-US" altLang="zh-CN" sz="36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(6:20)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C128F0-F482-545A-92CD-57819A8D419A}"/>
                </a:ext>
              </a:extLst>
            </p:cNvPr>
            <p:cNvSpPr txBox="1"/>
            <p:nvPr/>
          </p:nvSpPr>
          <p:spPr>
            <a:xfrm>
              <a:off x="8274970" y="1361504"/>
              <a:ext cx="164592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4000" b="1">
                  <a:ln>
                    <a:solidFill>
                      <a:srgbClr val="00B05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  <a:sym typeface="Helvetica Neue"/>
                </a:rPr>
                <a:t>圣洁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B099D9-BC3E-6617-88E7-93C3546CB536}"/>
                </a:ext>
              </a:extLst>
            </p:cNvPr>
            <p:cNvSpPr txBox="1"/>
            <p:nvPr/>
          </p:nvSpPr>
          <p:spPr>
            <a:xfrm>
              <a:off x="2420672" y="1361504"/>
              <a:ext cx="164592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4000" b="1">
                  <a:ln>
                    <a:solidFill>
                      <a:srgbClr val="00B05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  <a:sym typeface="Helvetica Neue"/>
                </a:rPr>
                <a:t>不义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7E6214-3BB1-7864-BCA7-C92EF57B7C5C}"/>
                </a:ext>
              </a:extLst>
            </p:cNvPr>
            <p:cNvCxnSpPr>
              <a:cxnSpLocks/>
            </p:cNvCxnSpPr>
            <p:nvPr/>
          </p:nvCxnSpPr>
          <p:spPr>
            <a:xfrm>
              <a:off x="4198739" y="1711793"/>
              <a:ext cx="3840480" cy="0"/>
            </a:xfrm>
            <a:prstGeom prst="straightConnector1">
              <a:avLst/>
            </a:prstGeom>
            <a:ln w="38100">
              <a:solidFill>
                <a:srgbClr val="006600"/>
              </a:solidFill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0CD2E3-182A-7069-F236-30F6107B57A0}"/>
              </a:ext>
            </a:extLst>
          </p:cNvPr>
          <p:cNvSpPr/>
          <p:nvPr/>
        </p:nvSpPr>
        <p:spPr>
          <a:xfrm>
            <a:off x="6365704" y="5812287"/>
            <a:ext cx="54864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要在你们的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身子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上荣耀神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39595F-C6AB-F86D-3A56-F34AD67B4F13}"/>
              </a:ext>
            </a:extLst>
          </p:cNvPr>
          <p:cNvSpPr/>
          <p:nvPr/>
        </p:nvSpPr>
        <p:spPr>
          <a:xfrm>
            <a:off x="1154980" y="5831125"/>
            <a:ext cx="3657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不能承受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神的国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7A37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6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E28996-E3F9-7B5B-FE74-1021EC2E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CDB194-4010-7B4D-B5D6-9E97027A4DD4}"/>
              </a:ext>
            </a:extLst>
          </p:cNvPr>
          <p:cNvSpPr txBox="1"/>
          <p:nvPr/>
        </p:nvSpPr>
        <p:spPr>
          <a:xfrm>
            <a:off x="1368168" y="476734"/>
            <a:ext cx="9634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 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教会容忍淫乱的事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5:1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en-US" altLang="zh-CN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13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15114-E708-74F7-CE65-CBB0C42F85E2}"/>
              </a:ext>
            </a:extLst>
          </p:cNvPr>
          <p:cNvSpPr/>
          <p:nvPr/>
        </p:nvSpPr>
        <p:spPr>
          <a:xfrm>
            <a:off x="506676" y="1597344"/>
            <a:ext cx="112090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5:1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风闻在你们中间有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淫乱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F9ED5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的事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，这样的淫乱连外邦人中也没有，就是有人收了他的继母。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2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你们还是自高自大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，并不哀痛，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把行这事的人从你们中间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赶出去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！  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FDBEE0-79E9-0196-FD65-39E06E28B48C}"/>
              </a:ext>
            </a:extLst>
          </p:cNvPr>
          <p:cNvSpPr/>
          <p:nvPr/>
        </p:nvSpPr>
        <p:spPr>
          <a:xfrm>
            <a:off x="1688200" y="3701001"/>
            <a:ext cx="8925000" cy="1200329"/>
          </a:xfrm>
          <a:prstGeom prst="rect">
            <a:avLst/>
          </a:prstGeom>
          <a:solidFill>
            <a:srgbClr val="EAF4E4"/>
          </a:solidFill>
        </p:spPr>
        <p:txBody>
          <a:bodyPr wrap="square">
            <a:spAutoFit/>
          </a:bodyPr>
          <a:lstStyle/>
          <a:p>
            <a:pPr marL="754380" lvl="1" indent="-571500">
              <a:buClr>
                <a:srgbClr val="2198C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淫乱</a:t>
            </a:r>
            <a:r>
              <a:rPr lang="en-US" altLang="zh-CN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奸淫，淫行</a:t>
            </a:r>
            <a:r>
              <a:rPr lang="en-US" altLang="zh-CN" sz="3600" b="1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不贞</a:t>
            </a:r>
            <a:r>
              <a:rPr lang="en-US" altLang="zh-CN" sz="3600" b="1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婚外性行为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754380" lvl="1" indent="-571500">
              <a:buClr>
                <a:srgbClr val="2198C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赶出去</a:t>
            </a:r>
            <a:r>
              <a:rPr lang="en-US" altLang="zh-CN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 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从群体中驱逐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589CA5-D1ED-07BA-CA0C-9858D3FDFEC7}"/>
              </a:ext>
            </a:extLst>
          </p:cNvPr>
          <p:cNvSpPr/>
          <p:nvPr/>
        </p:nvSpPr>
        <p:spPr>
          <a:xfrm>
            <a:off x="1597572" y="5261787"/>
            <a:ext cx="8828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lvl="1">
              <a:buClr>
                <a:srgbClr val="2198CD"/>
              </a:buClr>
              <a:defRPr/>
            </a:pPr>
            <a:r>
              <a:rPr lang="en-US" altLang="zh-CN" sz="3600" b="1">
                <a:ln>
                  <a:solidFill>
                    <a:srgbClr val="FF0066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Q: 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我们应该如何看待婚姻以外的性行为？</a:t>
            </a:r>
            <a:br>
              <a:rPr lang="en-US" altLang="zh-CN" sz="3600" b="1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3600" b="1"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要赶出犯罪的教会会员吗？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2017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824F8-8C39-5DD0-DA82-CCA4FD872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7CB323-F5D6-B1C4-2328-795CFD3A4DA8}"/>
              </a:ext>
            </a:extLst>
          </p:cNvPr>
          <p:cNvSpPr txBox="1"/>
          <p:nvPr/>
        </p:nvSpPr>
        <p:spPr>
          <a:xfrm>
            <a:off x="1715782" y="5635949"/>
            <a:ext cx="870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执行教会纪律的程序</a:t>
            </a:r>
            <a:r>
              <a:rPr lang="en-US" altLang="zh-CN" sz="3600" b="1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马太福音</a:t>
            </a:r>
            <a:r>
              <a:rPr lang="en-US" altLang="zh-CN" sz="3600" b="1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18:15-17)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331F1D-A0F1-C5CF-F9F4-7FAAB18A4B3B}"/>
              </a:ext>
            </a:extLst>
          </p:cNvPr>
          <p:cNvSpPr/>
          <p:nvPr/>
        </p:nvSpPr>
        <p:spPr>
          <a:xfrm>
            <a:off x="506676" y="857609"/>
            <a:ext cx="112090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lvl="1">
              <a:buClr>
                <a:srgbClr val="C00000"/>
              </a:buClr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5: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但如今我写信给你们说：若有称为弟兄是</a:t>
            </a:r>
            <a:r>
              <a:rPr lang="zh-CN" altLang="en-US" sz="36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行淫乱的，或贪婪的，或拜偶像的，或辱骂的，或醉酒的，或勒索的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，这样的人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不可与他相交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，就是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与他吃饭都不可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 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DCDE6A-9A0B-EA1B-136B-650643A50AED}"/>
              </a:ext>
            </a:extLst>
          </p:cNvPr>
          <p:cNvSpPr/>
          <p:nvPr/>
        </p:nvSpPr>
        <p:spPr>
          <a:xfrm>
            <a:off x="506676" y="3341998"/>
            <a:ext cx="10806366" cy="1754326"/>
          </a:xfrm>
          <a:prstGeom prst="rect">
            <a:avLst/>
          </a:prstGeom>
          <a:solidFill>
            <a:srgbClr val="EAF4E4"/>
          </a:solidFill>
        </p:spPr>
        <p:txBody>
          <a:bodyPr wrap="square">
            <a:spAutoFit/>
          </a:bodyPr>
          <a:lstStyle/>
          <a:p>
            <a:pPr marL="18288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因为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4EA72E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审判教外的人与我何干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？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4EA72E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教内的人岂不是你们审判的吗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？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13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至于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外人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，有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神审判他们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你们应当把那恶人从你们中间赶出去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！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4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42D278-8CD7-3EA8-5746-EEA5F52ED68B}"/>
              </a:ext>
            </a:extLst>
          </p:cNvPr>
          <p:cNvSpPr/>
          <p:nvPr/>
        </p:nvSpPr>
        <p:spPr>
          <a:xfrm>
            <a:off x="1427836" y="333375"/>
            <a:ext cx="4193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</a:t>
            </a:r>
            <a:r>
              <a:rPr lang="en-US" altLang="zh-CN" sz="40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 </a:t>
            </a:r>
            <a:r>
              <a:rPr lang="zh-CN" altLang="en-US" sz="40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导言</a:t>
            </a:r>
            <a:endParaRPr lang="en-US" sz="4000" b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3D85C-16AC-5883-E8EC-DBC94205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10" y="4269199"/>
            <a:ext cx="7129594" cy="22614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5FAD95-BC1D-03E7-45A3-AF5F114E28C0}"/>
              </a:ext>
            </a:extLst>
          </p:cNvPr>
          <p:cNvSpPr/>
          <p:nvPr/>
        </p:nvSpPr>
        <p:spPr>
          <a:xfrm>
            <a:off x="370017" y="1555910"/>
            <a:ext cx="3828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哥林多城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0C9D28-4E32-7F17-BBCB-37901B89D266}"/>
              </a:ext>
            </a:extLst>
          </p:cNvPr>
          <p:cNvSpPr/>
          <p:nvPr/>
        </p:nvSpPr>
        <p:spPr>
          <a:xfrm>
            <a:off x="382501" y="2301287"/>
            <a:ext cx="683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2"/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保罗与哥林多教会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78703A-1A3B-6AEB-C869-A0A638ADC0F6}"/>
              </a:ext>
            </a:extLst>
          </p:cNvPr>
          <p:cNvSpPr/>
          <p:nvPr/>
        </p:nvSpPr>
        <p:spPr>
          <a:xfrm>
            <a:off x="382501" y="3028878"/>
            <a:ext cx="6642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3"/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写作年代</a:t>
            </a:r>
            <a:r>
              <a:rPr lang="en-US" altLang="zh-CN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原因与目的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3F1553-11F9-F386-467A-7BC47B541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20" y="393865"/>
            <a:ext cx="3671903" cy="36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0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893FE-2B6C-EDD2-485B-1513DDEFF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749B32-63FF-A19F-21C4-2766E2404C5D}"/>
              </a:ext>
            </a:extLst>
          </p:cNvPr>
          <p:cNvSpPr/>
          <p:nvPr/>
        </p:nvSpPr>
        <p:spPr>
          <a:xfrm>
            <a:off x="710004" y="1438319"/>
            <a:ext cx="10719996" cy="3580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你们中间有</a:t>
            </a:r>
            <a:r>
              <a:rPr lang="zh-CN" altLang="en-US" sz="3600" b="1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彼此相争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的事，怎敢</a:t>
            </a:r>
            <a:r>
              <a:rPr lang="zh-CN" altLang="en-US" sz="3600" b="1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在不义的人面前求审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，不在圣徒面前求审呢？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你们竟是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弟兄与弟兄告状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，而且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告在不信主的人面前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！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7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你们彼此告状，这已经是你们的</a:t>
            </a:r>
            <a:r>
              <a:rPr lang="zh-CN" altLang="en-US" sz="36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大错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了。为什么不情愿受欺呢？为什么不情愿吃亏呢？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你们倒是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欺压人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亏负人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，况且所欺压、所亏负的就是弟兄！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5ACA8-ED6A-47BF-D2F6-DA39608CB256}"/>
              </a:ext>
            </a:extLst>
          </p:cNvPr>
          <p:cNvSpPr txBox="1"/>
          <p:nvPr/>
        </p:nvSpPr>
        <p:spPr>
          <a:xfrm>
            <a:off x="1332999" y="465011"/>
            <a:ext cx="742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6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弟兄间彼此告状（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6:1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F6418-E414-68FC-0B64-CB56DF9642B0}"/>
              </a:ext>
            </a:extLst>
          </p:cNvPr>
          <p:cNvSpPr/>
          <p:nvPr/>
        </p:nvSpPr>
        <p:spPr>
          <a:xfrm>
            <a:off x="506676" y="5057779"/>
            <a:ext cx="10806366" cy="1200329"/>
          </a:xfrm>
          <a:prstGeom prst="rect">
            <a:avLst/>
          </a:prstGeom>
          <a:solidFill>
            <a:srgbClr val="EAF4E4"/>
          </a:solidFill>
        </p:spPr>
        <p:txBody>
          <a:bodyPr wrap="square">
            <a:spAutoFit/>
          </a:bodyPr>
          <a:lstStyle/>
          <a:p>
            <a:pPr marL="182880" lvl="1">
              <a:buClr>
                <a:srgbClr val="C00000"/>
              </a:buClr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我赐给你们一条新命令，乃是叫你们</a:t>
            </a:r>
            <a:r>
              <a:rPr lang="zh-CN" altLang="en-US" sz="3600" b="1">
                <a:ln>
                  <a:solidFill>
                    <a:srgbClr val="FF0066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彼此相爱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，我怎样爱你们，你们也要怎样相爱。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约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13:34)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06F719-3EE2-8A41-72D1-C4DBC348B936}"/>
              </a:ext>
            </a:extLst>
          </p:cNvPr>
          <p:cNvSpPr txBox="1"/>
          <p:nvPr/>
        </p:nvSpPr>
        <p:spPr>
          <a:xfrm>
            <a:off x="1286107" y="465011"/>
            <a:ext cx="979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 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对不义之人的警告（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6:12-20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16FCDA-F86F-4803-A998-B299E6B98661}"/>
              </a:ext>
            </a:extLst>
          </p:cNvPr>
          <p:cNvSpPr/>
          <p:nvPr/>
        </p:nvSpPr>
        <p:spPr>
          <a:xfrm>
            <a:off x="934854" y="1473915"/>
            <a:ext cx="10719996" cy="707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你们岂不知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不义的人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不能承受神的国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吗？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(……)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0E2731-615A-AF69-A9AE-D05E6AB827E5}"/>
              </a:ext>
            </a:extLst>
          </p:cNvPr>
          <p:cNvSpPr/>
          <p:nvPr/>
        </p:nvSpPr>
        <p:spPr>
          <a:xfrm>
            <a:off x="934854" y="3895056"/>
            <a:ext cx="10719996" cy="239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19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岂不知你们的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身子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就是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圣灵的殿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吗？这圣灵是从神而来，住在你们里头的。并且你们不是自己的人，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20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因为你们是重价买来的，所以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要在你们的身子上荣耀神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84EEA-AB62-EEB6-EDD9-D37BE3ECB5EB}"/>
              </a:ext>
            </a:extLst>
          </p:cNvPr>
          <p:cNvSpPr/>
          <p:nvPr/>
        </p:nvSpPr>
        <p:spPr>
          <a:xfrm>
            <a:off x="934854" y="2333720"/>
            <a:ext cx="10719996" cy="1509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18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你们要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逃避淫行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。人所犯的，无论什么罪，都在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身子</a:t>
            </a: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以外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；唯有行淫的，是得罪</a:t>
            </a: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自己的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身子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132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4881EE-31F1-C504-B167-DD9846FF4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84E357-CC68-B254-B472-8FE2E73DC569}"/>
              </a:ext>
            </a:extLst>
          </p:cNvPr>
          <p:cNvSpPr txBox="1"/>
          <p:nvPr/>
        </p:nvSpPr>
        <p:spPr>
          <a:xfrm>
            <a:off x="946198" y="602858"/>
            <a:ext cx="960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四、对各种提问的答复（</a:t>
            </a:r>
            <a:r>
              <a:rPr kumimoji="0" lang="en-US" altLang="zh-CN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7:1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－</a:t>
            </a:r>
            <a:r>
              <a:rPr kumimoji="0" lang="en-US" altLang="zh-CN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16:12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 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5AEB5-A9D6-2553-D4F5-CD131FB10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1" y="1702527"/>
            <a:ext cx="5120640" cy="5120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F880E9-FA03-A619-6AF7-9C6F48C16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31" y="1702527"/>
            <a:ext cx="512064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7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899F50-E2DA-ED5E-B315-12DBF7306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705507"/>
              </p:ext>
            </p:extLst>
          </p:nvPr>
        </p:nvGraphicFramePr>
        <p:xfrm>
          <a:off x="580913" y="327857"/>
          <a:ext cx="11187951" cy="630243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847766">
                  <a:extLst>
                    <a:ext uri="{9D8B030D-6E8A-4147-A177-3AD203B41FA5}">
                      <a16:colId xmlns:a16="http://schemas.microsoft.com/office/drawing/2014/main" val="2379338987"/>
                    </a:ext>
                  </a:extLst>
                </a:gridCol>
                <a:gridCol w="4014690">
                  <a:extLst>
                    <a:ext uri="{9D8B030D-6E8A-4147-A177-3AD203B41FA5}">
                      <a16:colId xmlns:a16="http://schemas.microsoft.com/office/drawing/2014/main" val="2002903611"/>
                    </a:ext>
                  </a:extLst>
                </a:gridCol>
                <a:gridCol w="6325495">
                  <a:extLst>
                    <a:ext uri="{9D8B030D-6E8A-4147-A177-3AD203B41FA5}">
                      <a16:colId xmlns:a16="http://schemas.microsoft.com/office/drawing/2014/main" val="920845690"/>
                    </a:ext>
                  </a:extLst>
                </a:gridCol>
              </a:tblGrid>
              <a:tr h="6350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</a:t>
                      </a:r>
                      <a:r>
                        <a:rPr lang="zh-CN" altLang="en-US" sz="3600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婚姻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7:1-40</a:t>
                      </a:r>
                      <a:r>
                        <a:rPr lang="zh-CN" altLang="en-US" sz="3600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969339"/>
                  </a:ext>
                </a:extLst>
              </a:tr>
              <a:tr h="644633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论吃祭偶像之物</a:t>
                      </a: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8:1-13</a:t>
                      </a:r>
                      <a:r>
                        <a:rPr lang="zh-CN" altLang="en-US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、</a:t>
                      </a:r>
                      <a:r>
                        <a:rPr lang="en-US" altLang="zh-CN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10:14-33</a:t>
                      </a:r>
                      <a:r>
                        <a:rPr lang="zh-CN" altLang="en-US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altLang="zh-CN" sz="3600" b="1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379757"/>
                  </a:ext>
                </a:extLst>
              </a:tr>
              <a:tr h="644633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论妇女蒙头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11:2-16</a:t>
                      </a:r>
                      <a:r>
                        <a:rPr lang="zh-CN" altLang="en-US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、</a:t>
                      </a:r>
                      <a:r>
                        <a:rPr lang="en-US" altLang="zh-CN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14:34-35</a:t>
                      </a:r>
                      <a:r>
                        <a:rPr lang="zh-CN" altLang="en-US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416062"/>
                  </a:ext>
                </a:extLst>
              </a:tr>
              <a:tr h="6446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4</a:t>
                      </a:r>
                      <a:endParaRPr lang="ja-JP" altLang="en-US" sz="3600" b="1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论妇女</a:t>
                      </a:r>
                      <a:r>
                        <a:rPr lang="zh-CN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讲道</a:t>
                      </a:r>
                      <a:endParaRPr lang="ja-JP" altLang="en-US" sz="3600" b="1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>
                          <a:solidFill>
                            <a:prstClr val="black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11:5</a:t>
                      </a:r>
                      <a:r>
                        <a:rPr lang="zh-CN" altLang="en-US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、</a:t>
                      </a:r>
                      <a:r>
                        <a:rPr lang="en-US" altLang="zh-CN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14:34-35</a:t>
                      </a:r>
                      <a:r>
                        <a:rPr lang="zh-CN" altLang="en-US" sz="36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sz="3600" b="1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442275"/>
                  </a:ext>
                </a:extLst>
              </a:tr>
              <a:tr h="214878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5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论圣餐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11:17-34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563628"/>
                  </a:ext>
                </a:extLst>
              </a:tr>
              <a:tr h="214878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6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zh-CN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论恩赐和肢体关系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12:1-31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、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14:1-12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207063"/>
                  </a:ext>
                </a:extLst>
              </a:tr>
              <a:tr h="399612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7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zh-CN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</a:t>
                      </a: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说方言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12:10-11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、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12:28-13:1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、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14:1-28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120349"/>
                  </a:ext>
                </a:extLst>
              </a:tr>
              <a:tr h="214878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8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论爱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13:1-13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altLang="zh-CN" sz="3600" b="1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503109"/>
                  </a:ext>
                </a:extLst>
              </a:tr>
              <a:tr h="644633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altLang="ja-JP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9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ja-JP" altLang="en-US" sz="3600" b="1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论复活</a:t>
                      </a:r>
                      <a:endParaRPr lang="ja-JP" sz="3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（林前</a:t>
                      </a:r>
                      <a:r>
                        <a:rPr lang="en-US" altLang="zh-CN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15:1-13</a:t>
                      </a:r>
                      <a:r>
                        <a:rPr lang="zh-CN" altLang="en-US" sz="3600" b="1"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altLang="zh-CN" sz="3600" b="1">
                        <a:solidFill>
                          <a:srgbClr val="000000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73025" marR="73025" marT="36830" marB="2730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729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016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5BDF6-713D-6312-36EF-C8E5E2C40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580458-D3DD-F5BB-D372-83F8EE089D75}"/>
              </a:ext>
            </a:extLst>
          </p:cNvPr>
          <p:cNvSpPr/>
          <p:nvPr/>
        </p:nvSpPr>
        <p:spPr>
          <a:xfrm>
            <a:off x="382500" y="472484"/>
            <a:ext cx="10395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论婚姻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林前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7:1-40)</a:t>
            </a:r>
          </a:p>
        </p:txBody>
      </p:sp>
      <p:pic>
        <p:nvPicPr>
          <p:cNvPr id="1026" name="Picture 2" descr="以好行为来荣耀神| billykimw">
            <a:extLst>
              <a:ext uri="{FF2B5EF4-FFF2-40B4-BE49-F238E27FC236}">
                <a16:creationId xmlns:a16="http://schemas.microsoft.com/office/drawing/2014/main" id="{942EE267-5EA4-F2B4-DB8F-55235728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63" y="1252033"/>
            <a:ext cx="4589481" cy="27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C41A47-0EB9-985F-4B8E-4A73598A2C8F}"/>
              </a:ext>
            </a:extLst>
          </p:cNvPr>
          <p:cNvSpPr/>
          <p:nvPr/>
        </p:nvSpPr>
        <p:spPr>
          <a:xfrm>
            <a:off x="786747" y="1707398"/>
            <a:ext cx="55985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arenR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婚姻生活的原则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arenR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已婚信徒的生活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arenR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守住蒙召时的身份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arenR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关于独身再婚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14C6B8-25E3-0508-A2C1-394AFFDB48F9}"/>
              </a:ext>
            </a:extLst>
          </p:cNvPr>
          <p:cNvSpPr/>
          <p:nvPr/>
        </p:nvSpPr>
        <p:spPr>
          <a:xfrm>
            <a:off x="506676" y="4252235"/>
            <a:ext cx="10810176" cy="2308324"/>
          </a:xfrm>
          <a:prstGeom prst="rect">
            <a:avLst/>
          </a:prstGeom>
          <a:solidFill>
            <a:srgbClr val="EAF4E4"/>
          </a:solidFill>
        </p:spPr>
        <p:txBody>
          <a:bodyPr wrap="square">
            <a:spAutoFit/>
          </a:bodyPr>
          <a:lstStyle/>
          <a:p>
            <a:pPr marL="182880" lvl="1">
              <a:buClr>
                <a:srgbClr val="C00000"/>
              </a:buClr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7:10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至于那已经嫁娶的，我吩咐他们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其实不是我吩咐，乃是主吩咐说：“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srgbClr val="0066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妻子不可离开丈夫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若是离开了，不可再嫁，或是仍同丈夫和好。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srgbClr val="0066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丈夫也不可离弃妻子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。” 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727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998A3-3A93-2915-925B-66F2D61D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E5E42-45F1-798A-FB05-C583CD8F5264}"/>
              </a:ext>
            </a:extLst>
          </p:cNvPr>
          <p:cNvSpPr/>
          <p:nvPr/>
        </p:nvSpPr>
        <p:spPr>
          <a:xfrm>
            <a:off x="382500" y="472484"/>
            <a:ext cx="10395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2"/>
              <a:defRPr/>
            </a:pP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吃祭偶像之物 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林前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8:1-13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10:14-33)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1F652-847D-7F33-7030-1AAF358AB0B5}"/>
              </a:ext>
            </a:extLst>
          </p:cNvPr>
          <p:cNvSpPr txBox="1"/>
          <p:nvPr/>
        </p:nvSpPr>
        <p:spPr>
          <a:xfrm>
            <a:off x="818687" y="1491826"/>
            <a:ext cx="10702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10:23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凡事都可行，但不都有益处。凡事都可行，但不都造就人。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无论何人，不要求自己的益处，乃要求别人的益处。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 31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所以，你们或吃或喝，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无论做甚么，都要为荣耀上帝而行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6" name="Picture 2" descr="以好行为来荣耀神| billykimw">
            <a:extLst>
              <a:ext uri="{FF2B5EF4-FFF2-40B4-BE49-F238E27FC236}">
                <a16:creationId xmlns:a16="http://schemas.microsoft.com/office/drawing/2014/main" id="{839F5900-43FC-5869-CA73-F76FAB39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59" y="4012442"/>
            <a:ext cx="4589481" cy="27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63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D68399-DC6F-B2F9-86A3-D8AFB6038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2659D-CD6E-2FF2-4078-859E16E70B95}"/>
              </a:ext>
            </a:extLst>
          </p:cNvPr>
          <p:cNvSpPr/>
          <p:nvPr/>
        </p:nvSpPr>
        <p:spPr>
          <a:xfrm>
            <a:off x="382500" y="472484"/>
            <a:ext cx="10350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4"/>
              <a:defRPr/>
            </a:pP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妇女讲道的问题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(11:5</a:t>
            </a: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14:34-35</a:t>
            </a:r>
            <a:r>
              <a:rPr lang="en-US" altLang="zh-CN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BD8E1-E292-F2EA-5EFC-41C4D3C05EE8}"/>
              </a:ext>
            </a:extLst>
          </p:cNvPr>
          <p:cNvSpPr txBox="1"/>
          <p:nvPr/>
        </p:nvSpPr>
        <p:spPr>
          <a:xfrm>
            <a:off x="698643" y="1419908"/>
            <a:ext cx="1070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11: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凡女人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祷告或是讲道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，若不蒙着头，就羞辱自己的头，因为这就如同剃了头发一样。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D1FF60-B53D-A213-5F3C-FD2A1C32C4AB}"/>
              </a:ext>
            </a:extLst>
          </p:cNvPr>
          <p:cNvSpPr txBox="1"/>
          <p:nvPr/>
        </p:nvSpPr>
        <p:spPr>
          <a:xfrm>
            <a:off x="698643" y="2873656"/>
            <a:ext cx="10702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14: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34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妇女在会中要闭口不言，像在圣徒的众教会一样，因为不准她们说话。她们总要顺服，正如律法所说的。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35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她们若要学什么，可以在家里问自己的丈夫，因为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妇女在会中说话原是可耻的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5EA27-0838-7450-40F4-148A5AA3419D}"/>
              </a:ext>
            </a:extLst>
          </p:cNvPr>
          <p:cNvSpPr txBox="1"/>
          <p:nvPr/>
        </p:nvSpPr>
        <p:spPr>
          <a:xfrm>
            <a:off x="698643" y="5435398"/>
            <a:ext cx="10520737" cy="1200329"/>
          </a:xfrm>
          <a:prstGeom prst="rect">
            <a:avLst/>
          </a:prstGeom>
          <a:solidFill>
            <a:srgbClr val="EAF4E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不许女人讲道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，也不许她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辖管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男人，只要沉静。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提前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2:12)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92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1EB1A-5EB9-F89A-74C9-5DEA767A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B989B8-4B1B-1C3D-F079-3B60CAC29B19}"/>
              </a:ext>
            </a:extLst>
          </p:cNvPr>
          <p:cNvSpPr/>
          <p:nvPr/>
        </p:nvSpPr>
        <p:spPr>
          <a:xfrm>
            <a:off x="382500" y="472484"/>
            <a:ext cx="10203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5"/>
              <a:defRPr/>
            </a:pP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论圣餐 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11:17-34)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D3CB0-2DCD-4A16-5BD7-201066D1FDBE}"/>
              </a:ext>
            </a:extLst>
          </p:cNvPr>
          <p:cNvSpPr txBox="1"/>
          <p:nvPr/>
        </p:nvSpPr>
        <p:spPr>
          <a:xfrm>
            <a:off x="818687" y="1348605"/>
            <a:ext cx="107027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11:23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我当日传给你们的，原是从主领受的，就是主耶稣被卖的那一夜，拿起饼来，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祝谢了，就掰开，说：“这是我的身体，为你们舍的。你们应当如此行，为的是记念我。”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25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饭后，也照样拿起杯来，说：“这杯是用我的血所立的新约。你们每逢喝的时候，要如此行，为的是记念我。”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26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你们每逢吃这饼、喝这杯，是表明主的死，直等到他来。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B8DC39-F0B5-35F2-E096-B117FBA29280}"/>
              </a:ext>
            </a:extLst>
          </p:cNvPr>
          <p:cNvSpPr/>
          <p:nvPr/>
        </p:nvSpPr>
        <p:spPr>
          <a:xfrm>
            <a:off x="2583751" y="5507545"/>
            <a:ext cx="6967875" cy="8229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040"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基督教会的两大圣礼</a:t>
            </a:r>
            <a:r>
              <a:rPr lang="en-US" altLang="zh-CN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: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圣餐</a:t>
            </a:r>
            <a:r>
              <a:rPr lang="en-US" altLang="zh-CN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,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洗礼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8436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E0ECE-2CD7-7B07-F5D4-2291242FA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C11EB8-76C1-FB37-2166-6E169118F5D3}"/>
              </a:ext>
            </a:extLst>
          </p:cNvPr>
          <p:cNvSpPr/>
          <p:nvPr/>
        </p:nvSpPr>
        <p:spPr>
          <a:xfrm>
            <a:off x="382500" y="472484"/>
            <a:ext cx="10203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6"/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恩赐和肢体关系</a:t>
            </a:r>
            <a:r>
              <a:rPr lang="en-US" altLang="zh-CN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(12:1-31</a:t>
            </a: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en-US" altLang="zh-CN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14:1-12)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0D385-C541-CEBB-DFEA-B12C5B47D050}"/>
              </a:ext>
            </a:extLst>
          </p:cNvPr>
          <p:cNvSpPr txBox="1"/>
          <p:nvPr/>
        </p:nvSpPr>
        <p:spPr>
          <a:xfrm>
            <a:off x="818687" y="1491826"/>
            <a:ext cx="10702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12:4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恩赐原有分别，圣灵却是一位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; 11</a:t>
            </a:r>
            <a:r>
              <a:rPr lang="en-US" altLang="zh-CN" sz="1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这一切都是这位圣灵所运行，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随己意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分给各人的。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……18</a:t>
            </a:r>
            <a:r>
              <a:rPr lang="en-US" altLang="zh-CN" sz="1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但如今，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神随自己的意思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把肢体俱各安排在身上了。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2C9D0A-FBC5-356B-F718-C7C0093CBB01}"/>
              </a:ext>
            </a:extLst>
          </p:cNvPr>
          <p:cNvGrpSpPr/>
          <p:nvPr/>
        </p:nvGrpSpPr>
        <p:grpSpPr>
          <a:xfrm>
            <a:off x="785743" y="3550293"/>
            <a:ext cx="10702753" cy="2560320"/>
            <a:chOff x="1162011" y="3598164"/>
            <a:chExt cx="10359429" cy="2560320"/>
          </a:xfrm>
        </p:grpSpPr>
        <p:sp>
          <p:nvSpPr>
            <p:cNvPr id="4" name="Google Shape;141;p22">
              <a:extLst>
                <a:ext uri="{FF2B5EF4-FFF2-40B4-BE49-F238E27FC236}">
                  <a16:creationId xmlns:a16="http://schemas.microsoft.com/office/drawing/2014/main" id="{995443FF-C957-E9BC-9AED-27995AA74D97}"/>
                </a:ext>
              </a:extLst>
            </p:cNvPr>
            <p:cNvSpPr/>
            <p:nvPr/>
          </p:nvSpPr>
          <p:spPr>
            <a:xfrm>
              <a:off x="1162011" y="4066122"/>
              <a:ext cx="457200" cy="164592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38100" cap="flat" cmpd="sng">
              <a:solidFill>
                <a:srgbClr val="008A3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0B077F-318F-3B11-B205-E42CDE508235}"/>
                </a:ext>
              </a:extLst>
            </p:cNvPr>
            <p:cNvSpPr/>
            <p:nvPr/>
          </p:nvSpPr>
          <p:spPr>
            <a:xfrm>
              <a:off x="1710465" y="3598164"/>
              <a:ext cx="9810975" cy="2560320"/>
            </a:xfrm>
            <a:prstGeom prst="rect">
              <a:avLst/>
            </a:prstGeom>
            <a:solidFill>
              <a:srgbClr val="EAF4E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71500" lvl="0" indent="-571500" defTabSz="457200">
                <a:buClr>
                  <a:srgbClr val="007A37"/>
                </a:buClr>
                <a:buFont typeface="Wingdings" panose="05000000000000000000" pitchFamily="2" charset="2"/>
                <a:buChar char="v"/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每一个肢体的功用不同，</a:t>
              </a:r>
              <a:r>
                <a:rPr lang="zh-CN" altLang="en-US" sz="3600" b="1">
                  <a:ln>
                    <a:solidFill>
                      <a:srgbClr val="FF0066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都是身子所不可少</a:t>
              </a: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的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12:12-20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571500" lvl="0" indent="-571500" defTabSz="457200">
                <a:buClr>
                  <a:srgbClr val="007A37"/>
                </a:buClr>
                <a:buFont typeface="Wingdings" panose="05000000000000000000" pitchFamily="2" charset="2"/>
                <a:buChar char="v"/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身上肢体人以为软弱的，</a:t>
              </a:r>
              <a:r>
                <a:rPr lang="zh-CN" altLang="en-US" sz="3600" b="1">
                  <a:ln>
                    <a:solidFill>
                      <a:srgbClr val="FF0066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更是不可少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12:22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571500" lvl="0" indent="-571500" defTabSz="457200">
                <a:buClr>
                  <a:srgbClr val="007A37"/>
                </a:buClr>
                <a:buFont typeface="Wingdings" panose="05000000000000000000" pitchFamily="2" charset="2"/>
                <a:buChar char="v"/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肢体要</a:t>
              </a:r>
              <a:r>
                <a:rPr lang="zh-CN" altLang="en-US" sz="3600" b="1">
                  <a:ln>
                    <a:solidFill>
                      <a:srgbClr val="FF0066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彼此相顾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12:25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420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A044A-EBD3-78C1-1970-750912BDD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B33D6F6-5F05-9E95-E83C-97E930FF281D}"/>
              </a:ext>
            </a:extLst>
          </p:cNvPr>
          <p:cNvSpPr/>
          <p:nvPr/>
        </p:nvSpPr>
        <p:spPr>
          <a:xfrm>
            <a:off x="811658" y="1301674"/>
            <a:ext cx="10654302" cy="2926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13: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爱是恒久忍耐，又有恩慈，爱是不嫉妒，爱是不自夸，不张狂，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不做害羞的事，不求自己的益处，不轻易发怒，不计算人的恶，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不喜欢不义，只喜欢真理；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凡事包容，凡事相信，凡事盼望，凡事忍耐。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爱是永不止息。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75177-F025-C8C7-526D-1DD453C3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716" y="4387154"/>
            <a:ext cx="4294567" cy="24708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37B29B-36C6-AE5A-5BDA-5F44D3D76A07}"/>
              </a:ext>
            </a:extLst>
          </p:cNvPr>
          <p:cNvSpPr/>
          <p:nvPr/>
        </p:nvSpPr>
        <p:spPr>
          <a:xfrm>
            <a:off x="382500" y="472484"/>
            <a:ext cx="8101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8"/>
              <a:defRPr/>
            </a:pP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论爱 </a:t>
            </a:r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(13:1-13)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7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33102-D6C8-CBA0-78D0-E4DD39C2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1D35E52-6E77-A64A-213D-AE44E0F4B3D8}"/>
              </a:ext>
            </a:extLst>
          </p:cNvPr>
          <p:cNvSpPr/>
          <p:nvPr/>
        </p:nvSpPr>
        <p:spPr>
          <a:xfrm>
            <a:off x="287422" y="4004022"/>
            <a:ext cx="4130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爱琴海西岸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爱奥尼亚海东岸 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0D208D-F295-8B4F-89D7-8E5F0E7616D4}"/>
              </a:ext>
            </a:extLst>
          </p:cNvPr>
          <p:cNvSpPr/>
          <p:nvPr/>
        </p:nvSpPr>
        <p:spPr>
          <a:xfrm>
            <a:off x="320857" y="540767"/>
            <a:ext cx="3973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哥林多城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BE4521-3FBF-EFD4-5AAC-A74E90FE4140}"/>
              </a:ext>
            </a:extLst>
          </p:cNvPr>
          <p:cNvSpPr/>
          <p:nvPr/>
        </p:nvSpPr>
        <p:spPr>
          <a:xfrm>
            <a:off x="287422" y="1548496"/>
            <a:ext cx="4130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希腊南部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16C69C-0716-1D3D-D571-0D86BF2FB220}"/>
              </a:ext>
            </a:extLst>
          </p:cNvPr>
          <p:cNvSpPr/>
          <p:nvPr/>
        </p:nvSpPr>
        <p:spPr>
          <a:xfrm>
            <a:off x="287422" y="2235151"/>
            <a:ext cx="4130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457200"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哥林多地峽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4DE061-1BF1-AA62-619A-1AAF384FEE44}"/>
              </a:ext>
            </a:extLst>
          </p:cNvPr>
          <p:cNvGrpSpPr/>
          <p:nvPr/>
        </p:nvGrpSpPr>
        <p:grpSpPr>
          <a:xfrm>
            <a:off x="1559" y="3235625"/>
            <a:ext cx="4971140" cy="3568208"/>
            <a:chOff x="-60092" y="3163704"/>
            <a:chExt cx="4971140" cy="35682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6ACC17-507F-9B13-7EBA-40CE2000D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9270" y="3163704"/>
              <a:ext cx="4940318" cy="307381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BE7BC7-783E-49A4-22A8-40EDE7FED71F}"/>
                </a:ext>
              </a:extLst>
            </p:cNvPr>
            <p:cNvSpPr/>
            <p:nvPr/>
          </p:nvSpPr>
          <p:spPr>
            <a:xfrm>
              <a:off x="-60092" y="6147137"/>
              <a:ext cx="483057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defTabSz="457200">
                <a:defRPr/>
              </a:pPr>
              <a:r>
                <a:rPr lang="zh-CN" altLang="en-US" sz="24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lang="zh-CN" altLang="en-US" sz="32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哥林多铺石路</a:t>
              </a:r>
              <a:r>
                <a:rPr lang="en-US" altLang="zh-CN" sz="32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/Diolkos</a:t>
              </a:r>
              <a:endParaRPr kumimoji="0" lang="en-US" altLang="zh-C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2B025C0-A51F-89DB-328D-0B0196FAC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9" y="3079614"/>
            <a:ext cx="4806804" cy="3139444"/>
          </a:xfrm>
          <a:prstGeom prst="rect">
            <a:avLst/>
          </a:prstGeom>
        </p:spPr>
      </p:pic>
      <p:pic>
        <p:nvPicPr>
          <p:cNvPr id="7" name="Picture 6" descr="A map of greece with black text&#10;&#10;AI-generated content may be incorrect.">
            <a:extLst>
              <a:ext uri="{FF2B5EF4-FFF2-40B4-BE49-F238E27FC236}">
                <a16:creationId xmlns:a16="http://schemas.microsoft.com/office/drawing/2014/main" id="{CBF07B8D-ACEC-A9C4-ADCB-268DD1258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76" y="1097280"/>
            <a:ext cx="7593124" cy="57607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43EDBB6-E194-E350-DC39-395F62B56ECD}"/>
              </a:ext>
            </a:extLst>
          </p:cNvPr>
          <p:cNvSpPr/>
          <p:nvPr/>
        </p:nvSpPr>
        <p:spPr>
          <a:xfrm>
            <a:off x="4980020" y="4955272"/>
            <a:ext cx="18288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列该翁港</a:t>
            </a:r>
            <a:endParaRPr kumimoji="0" lang="en-US" altLang="zh-CN" sz="32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6BB1CD-A338-8307-CE1C-6B885B62501F}"/>
              </a:ext>
            </a:extLst>
          </p:cNvPr>
          <p:cNvSpPr/>
          <p:nvPr/>
        </p:nvSpPr>
        <p:spPr>
          <a:xfrm>
            <a:off x="4583625" y="6219058"/>
            <a:ext cx="246888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主前</a:t>
            </a:r>
            <a:r>
              <a:rPr lang="en-US" altLang="zh-CN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600</a:t>
            </a:r>
            <a:r>
              <a:rPr lang="zh-CN" altLang="en-US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年代</a:t>
            </a:r>
            <a:endParaRPr kumimoji="0" lang="en-US" altLang="zh-CN" sz="32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39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526D1C-3D6A-AC9E-2FEA-0188C6559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A220CE-EF59-1BC4-CF9E-C3D7DBA32D26}"/>
              </a:ext>
            </a:extLst>
          </p:cNvPr>
          <p:cNvSpPr/>
          <p:nvPr/>
        </p:nvSpPr>
        <p:spPr>
          <a:xfrm>
            <a:off x="382501" y="472484"/>
            <a:ext cx="5627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 startAt="9"/>
              <a:defRPr/>
            </a:pPr>
            <a:r>
              <a:rPr lang="zh-CN" altLang="en-US" sz="4000" b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论复活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(15:1-58)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B0087-FAFB-ACC0-E080-6406F9E7E538}"/>
              </a:ext>
            </a:extLst>
          </p:cNvPr>
          <p:cNvSpPr txBox="1"/>
          <p:nvPr/>
        </p:nvSpPr>
        <p:spPr>
          <a:xfrm>
            <a:off x="857876" y="1338498"/>
            <a:ext cx="108464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15: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我当日所领受又传给你们的，第一就是：基督照圣经所说，</a:t>
            </a:r>
            <a:r>
              <a:rPr lang="zh-CN" altLang="en-US" sz="3600" b="1">
                <a:ln>
                  <a:solidFill>
                    <a:srgbClr val="2198CD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为我们的罪死了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而且埋葬了，又照圣经所说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第三天复活了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；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并且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显给矶法看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，然后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显给十二使徒看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；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后来一时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显给五百多弟兄看，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b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7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以后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显给雅各看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，再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显给众使徒看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2B965-2E8C-F1CF-A54C-DBFD8A593835}"/>
              </a:ext>
            </a:extLst>
          </p:cNvPr>
          <p:cNvGrpSpPr/>
          <p:nvPr/>
        </p:nvGrpSpPr>
        <p:grpSpPr>
          <a:xfrm>
            <a:off x="1678382" y="4555598"/>
            <a:ext cx="8799571" cy="1737360"/>
            <a:chOff x="1162011" y="4555598"/>
            <a:chExt cx="8799571" cy="1737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6B249CB-BC21-2332-4FB8-820781EE09FD}"/>
                </a:ext>
              </a:extLst>
            </p:cNvPr>
            <p:cNvSpPr/>
            <p:nvPr/>
          </p:nvSpPr>
          <p:spPr>
            <a:xfrm>
              <a:off x="1710466" y="4555598"/>
              <a:ext cx="8251116" cy="1737360"/>
            </a:xfrm>
            <a:prstGeom prst="rect">
              <a:avLst/>
            </a:prstGeom>
            <a:solidFill>
              <a:srgbClr val="EAF4E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71500" lvl="0" indent="-571500" defTabSz="457200">
                <a:buClr>
                  <a:srgbClr val="007A37"/>
                </a:buClr>
                <a:buFont typeface="Wingdings" panose="05000000000000000000" pitchFamily="2" charset="2"/>
                <a:buChar char="v"/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基督复活做得救的凭据 </a:t>
              </a:r>
              <a:r>
                <a:rPr lang="en-US" altLang="zh-CN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15:12-19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571500" lvl="0" indent="-571500" defTabSz="457200">
                <a:buClr>
                  <a:srgbClr val="007A37"/>
                </a:buClr>
                <a:buFont typeface="Wingdings" panose="05000000000000000000" pitchFamily="2" charset="2"/>
                <a:buChar char="v"/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在基督里都要复活 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15:</a:t>
              </a:r>
              <a:r>
                <a:rPr lang="en-US" altLang="zh-CN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20-33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571500" lvl="0" indent="-571500" defTabSz="457200">
                <a:buClr>
                  <a:srgbClr val="007A37"/>
                </a:buClr>
                <a:buFont typeface="Wingdings" panose="05000000000000000000" pitchFamily="2" charset="2"/>
                <a:buChar char="v"/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复活的形体 </a:t>
              </a:r>
              <a:r>
                <a:rPr lang="en-US" altLang="zh-CN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(15:35-48)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41;p22">
              <a:extLst>
                <a:ext uri="{FF2B5EF4-FFF2-40B4-BE49-F238E27FC236}">
                  <a16:creationId xmlns:a16="http://schemas.microsoft.com/office/drawing/2014/main" id="{48FC84ED-427C-4B36-1BE6-ECAB0EEC1D2E}"/>
                </a:ext>
              </a:extLst>
            </p:cNvPr>
            <p:cNvSpPr/>
            <p:nvPr/>
          </p:nvSpPr>
          <p:spPr>
            <a:xfrm>
              <a:off x="1162011" y="4759994"/>
              <a:ext cx="457200" cy="1371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38100" cap="flat" cmpd="sng">
              <a:solidFill>
                <a:srgbClr val="008A3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751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CED2A-C58D-9DA7-CAE3-C32C2FE23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F11C3E-C95D-652F-F3AB-0CE1245C1338}"/>
              </a:ext>
            </a:extLst>
          </p:cNvPr>
          <p:cNvSpPr txBox="1"/>
          <p:nvPr/>
        </p:nvSpPr>
        <p:spPr>
          <a:xfrm>
            <a:off x="585664" y="541898"/>
            <a:ext cx="1093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五、结语（</a:t>
            </a:r>
            <a:r>
              <a:rPr lang="en-US" altLang="zh-CN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16:13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en-US" altLang="zh-CN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1329C5-C3A7-0AFB-4711-E66AB2D5484D}"/>
              </a:ext>
            </a:extLst>
          </p:cNvPr>
          <p:cNvSpPr/>
          <p:nvPr/>
        </p:nvSpPr>
        <p:spPr>
          <a:xfrm>
            <a:off x="1676550" y="2066056"/>
            <a:ext cx="33269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问安</a:t>
            </a:r>
            <a:endParaRPr lang="en-US" altLang="zh-CN" sz="40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祝福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8C7640-F268-FA74-81CA-70D94B3F1575}"/>
              </a:ext>
            </a:extLst>
          </p:cNvPr>
          <p:cNvSpPr/>
          <p:nvPr/>
        </p:nvSpPr>
        <p:spPr>
          <a:xfrm>
            <a:off x="5496909" y="1668865"/>
            <a:ext cx="5303520" cy="2743200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04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23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愿主耶稣基督的恩常与你们众人同在！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24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我在基督耶稣里的爱与你们众人同在。阿门。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5982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EE322A-ABF8-3AFB-C7A7-29E53546D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2EC55D-9442-FFD0-4159-05C7624B6FAB}"/>
              </a:ext>
            </a:extLst>
          </p:cNvPr>
          <p:cNvSpPr txBox="1"/>
          <p:nvPr/>
        </p:nvSpPr>
        <p:spPr>
          <a:xfrm>
            <a:off x="5176397" y="993881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总结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0AD999-BCE9-0A1E-6BD1-6BE4862CADB3}"/>
              </a:ext>
            </a:extLst>
          </p:cNvPr>
          <p:cNvGrpSpPr/>
          <p:nvPr/>
        </p:nvGrpSpPr>
        <p:grpSpPr>
          <a:xfrm>
            <a:off x="611477" y="2886764"/>
            <a:ext cx="11042077" cy="2011680"/>
            <a:chOff x="611477" y="3564853"/>
            <a:chExt cx="11042077" cy="20116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452F707-480A-DF46-4D5D-52BADCA28E2B}"/>
                </a:ext>
              </a:extLst>
            </p:cNvPr>
            <p:cNvSpPr/>
            <p:nvPr/>
          </p:nvSpPr>
          <p:spPr>
            <a:xfrm>
              <a:off x="611477" y="3564853"/>
              <a:ext cx="3291840" cy="201168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r>
                <a:rPr lang="zh-CN" altLang="en-US" sz="4000" b="1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纷争问题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 </a:t>
              </a:r>
              <a:b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</a:br>
              <a: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(1</a:t>
              </a:r>
              <a:r>
                <a:rPr lang="en-US" altLang="zh-CN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  <a:sym typeface="Helvetica Neue"/>
                </a:rPr>
                <a:t>:10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-4</a:t>
              </a:r>
              <a:r>
                <a:rPr lang="en-US" altLang="zh-CN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  <a:sym typeface="Helvetica Neue"/>
                </a:rPr>
                <a:t>:21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D62070-3997-9366-B92F-D2A89C6234DB}"/>
                </a:ext>
              </a:extLst>
            </p:cNvPr>
            <p:cNvSpPr/>
            <p:nvPr/>
          </p:nvSpPr>
          <p:spPr>
            <a:xfrm>
              <a:off x="4486596" y="3564853"/>
              <a:ext cx="3291840" cy="201168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040">
                <a:defRPr/>
              </a:pPr>
              <a:r>
                <a:rPr lang="zh-CN" altLang="en-US" sz="4000" b="1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道德问题</a:t>
              </a:r>
              <a:b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</a:br>
              <a:r>
                <a:rPr kumimoji="0" lang="en-US" altLang="zh-CN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(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5:1-</a:t>
              </a:r>
              <a:r>
                <a:rPr lang="en-US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6:20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8067CB-4C01-BFE2-0475-24DA8B1D75B2}"/>
                </a:ext>
              </a:extLst>
            </p:cNvPr>
            <p:cNvSpPr/>
            <p:nvPr/>
          </p:nvSpPr>
          <p:spPr>
            <a:xfrm>
              <a:off x="8361714" y="3564853"/>
              <a:ext cx="3291840" cy="2011680"/>
            </a:xfrm>
            <a:prstGeom prst="rect">
              <a:avLst/>
            </a:prstGeom>
            <a:ln>
              <a:solidFill>
                <a:srgbClr val="4F792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对提问的答复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(</a:t>
              </a:r>
              <a:r>
                <a:rPr lang="en-US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7:1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-</a:t>
              </a:r>
              <a:r>
                <a:rPr lang="en-US" sz="40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16:18</a:t>
              </a: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)</a:t>
              </a:r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1CD2A908-036E-B958-254A-90AE5A6E58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8456" y="4570693"/>
              <a:ext cx="3656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1C0D97B4-F225-258C-06FE-8DE43A09F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54" y="4570693"/>
              <a:ext cx="3656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7639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22106" y="532689"/>
            <a:ext cx="3997691" cy="106122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b="1" dirty="0">
                <a:ln>
                  <a:solidFill>
                    <a:srgbClr val="007434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分享讨论</a:t>
            </a:r>
            <a:endParaRPr lang="en-US" sz="6600" dirty="0">
              <a:ln>
                <a:solidFill>
                  <a:srgbClr val="007434"/>
                </a:solidFill>
              </a:ln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9349" y="619382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EB2B1-3F75-340D-A044-06A242B3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286" y="1850132"/>
            <a:ext cx="3108185" cy="2189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29933-4D68-6AAE-695B-178FCD1E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67" y="4296091"/>
            <a:ext cx="3437568" cy="202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2FBE5-A64B-52CE-8D6E-A922ECD63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29" y="1850132"/>
            <a:ext cx="3162341" cy="22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6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4F85DC-E90F-A8CB-6E6C-96DAEF6FC1C9}"/>
              </a:ext>
            </a:extLst>
          </p:cNvPr>
          <p:cNvSpPr/>
          <p:nvPr/>
        </p:nvSpPr>
        <p:spPr>
          <a:xfrm>
            <a:off x="566406" y="594696"/>
            <a:ext cx="1083604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n>
                  <a:solidFill>
                    <a:srgbClr val="007A37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基督徒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应该如何看待婚姻以外的性行为？要从教会赶出犯罪的会员吗？</a:t>
            </a:r>
          </a:p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教会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应该如何对待离婚或已经离婚的会友？他们可以担任教会要职吗？担任牧师呢？你的看法如何？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n>
                  <a:solidFill>
                    <a:srgbClr val="007A37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你有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什么样的恩赐？你羡慕怎样的恩赐呢？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你注意到教会里有那些比较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软弱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的肢体吗？应当如何对待他们？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lang="zh-CN" altLang="en-US" sz="3600" b="1">
                <a:ln>
                  <a:solidFill>
                    <a:srgbClr val="007A37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你觉得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我们的教会有那些问题和哥林多教会类似？这些问题应该如何解决？</a:t>
            </a: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endParaRPr lang="en-US" altLang="zh-CN" sz="3600" b="1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726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DBC2D-B77A-652F-35CF-558147C3A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65E5-0D87-C37C-41E9-AF7B076B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54" y="498295"/>
            <a:ext cx="3449715" cy="1325563"/>
          </a:xfrm>
        </p:spPr>
        <p:txBody>
          <a:bodyPr>
            <a:normAutofit/>
          </a:bodyPr>
          <a:lstStyle/>
          <a:p>
            <a:pPr algn="ctr"/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</a:t>
            </a:r>
            <a:endParaRPr 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22728-9E7B-73D7-F588-6D21347C5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01" y="1913642"/>
            <a:ext cx="8012770" cy="41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07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ACEF2-41A1-9281-4DF8-AA9800C10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0D241F-F643-A2AA-C806-CBB6FF368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0" y="3360681"/>
            <a:ext cx="4638995" cy="3283232"/>
          </a:xfrm>
          <a:prstGeom prst="rect">
            <a:avLst/>
          </a:prstGeom>
        </p:spPr>
      </p:pic>
      <p:pic>
        <p:nvPicPr>
          <p:cNvPr id="1028" name="Picture 4" descr="image n.1 of Corinth Canal, Corinth, Mycenae &amp; Nafplion Argolis Tour activity in Peloponnese, uploaded by supplier">
            <a:extLst>
              <a:ext uri="{FF2B5EF4-FFF2-40B4-BE49-F238E27FC236}">
                <a16:creationId xmlns:a16="http://schemas.microsoft.com/office/drawing/2014/main" id="{E7C71955-4F34-75F6-CAEB-C7955293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0" y="3360681"/>
            <a:ext cx="5089010" cy="32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06E44-3A5B-FD4F-A999-6FCB8EE12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606" y="1349829"/>
            <a:ext cx="7132320" cy="54138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77B6C7-17BA-FD73-AE83-F97BF0DE1979}"/>
              </a:ext>
            </a:extLst>
          </p:cNvPr>
          <p:cNvSpPr/>
          <p:nvPr/>
        </p:nvSpPr>
        <p:spPr>
          <a:xfrm>
            <a:off x="484338" y="403183"/>
            <a:ext cx="3760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哥林多运河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4BB452-B726-8C89-5D82-E161404C310B}"/>
              </a:ext>
            </a:extLst>
          </p:cNvPr>
          <p:cNvSpPr/>
          <p:nvPr/>
        </p:nvSpPr>
        <p:spPr>
          <a:xfrm>
            <a:off x="8719457" y="5312229"/>
            <a:ext cx="1164772" cy="849085"/>
          </a:xfrm>
          <a:prstGeom prst="ellipse">
            <a:avLst/>
          </a:prstGeom>
          <a:noFill/>
          <a:ln w="19050">
            <a:solidFill>
              <a:srgbClr val="007A37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5DC9A7-FE29-777B-45CB-47135AE3E807}"/>
              </a:ext>
            </a:extLst>
          </p:cNvPr>
          <p:cNvSpPr/>
          <p:nvPr/>
        </p:nvSpPr>
        <p:spPr>
          <a:xfrm>
            <a:off x="6118156" y="4686865"/>
            <a:ext cx="1164772" cy="849085"/>
          </a:xfrm>
          <a:prstGeom prst="ellipse">
            <a:avLst/>
          </a:prstGeom>
          <a:noFill/>
          <a:ln w="19050">
            <a:solidFill>
              <a:srgbClr val="007A37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99B540-E2FA-7CF4-B866-5DF75BC34206}"/>
              </a:ext>
            </a:extLst>
          </p:cNvPr>
          <p:cNvSpPr/>
          <p:nvPr/>
        </p:nvSpPr>
        <p:spPr>
          <a:xfrm>
            <a:off x="5209013" y="3504453"/>
            <a:ext cx="1164772" cy="849085"/>
          </a:xfrm>
          <a:prstGeom prst="ellipse">
            <a:avLst/>
          </a:prstGeom>
          <a:noFill/>
          <a:ln w="19050">
            <a:solidFill>
              <a:srgbClr val="007A37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上图：哥林多运河（Corinth Canal）是横穿希腊哥林多地峡的运河，建于1893年，共长6.3公里，连接东部的塞隆尼海湾（Saronic Gulf）与西部哥林多湾（Gulf of Corinth ），船只可以不必多航行400公里、绕过伯罗奔尼撒半岛。">
            <a:extLst>
              <a:ext uri="{FF2B5EF4-FFF2-40B4-BE49-F238E27FC236}">
                <a16:creationId xmlns:a16="http://schemas.microsoft.com/office/drawing/2014/main" id="{CD4A5E99-96A7-4BD2-77E1-6DE55805FC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06" y="406170"/>
            <a:ext cx="7132320" cy="25443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3A7E88-EA10-A45D-0B37-B792DE17219F}"/>
              </a:ext>
            </a:extLst>
          </p:cNvPr>
          <p:cNvSpPr/>
          <p:nvPr/>
        </p:nvSpPr>
        <p:spPr>
          <a:xfrm>
            <a:off x="834566" y="1174789"/>
            <a:ext cx="39942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buFont typeface="Wingdings" panose="05000000000000000000" pitchFamily="2" charset="2"/>
              <a:buChar char="Ø"/>
              <a:defRPr/>
            </a:pPr>
            <a:r>
              <a:rPr lang="en-US" altLang="zh-CN" sz="3200" b="1">
                <a:latin typeface="SimSun" panose="02010600030101010101" pitchFamily="2" charset="-122"/>
                <a:ea typeface="SimSun" panose="02010600030101010101" pitchFamily="2" charset="-122"/>
              </a:rPr>
              <a:t>1893</a:t>
            </a:r>
            <a:r>
              <a:rPr lang="zh-CN" altLang="en-US" sz="3200" b="1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3200" b="1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en-US" sz="3200" b="1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3200" b="1">
                <a:latin typeface="SimSun" panose="02010600030101010101" pitchFamily="2" charset="-122"/>
                <a:ea typeface="SimSun" panose="02010600030101010101" pitchFamily="2" charset="-122"/>
              </a:rPr>
              <a:t>25</a:t>
            </a:r>
            <a:r>
              <a:rPr lang="zh-CN" altLang="en-US" sz="3200" b="1"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br>
              <a:rPr lang="en-US" altLang="zh-CN" sz="3200" b="1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200" b="1">
                <a:latin typeface="SimSun" panose="02010600030101010101" pitchFamily="2" charset="-122"/>
                <a:ea typeface="SimSun" panose="02010600030101010101" pitchFamily="2" charset="-122"/>
              </a:rPr>
              <a:t>启用仪式</a:t>
            </a:r>
            <a:endParaRPr lang="en-US" altLang="zh-CN" sz="3200" b="1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长约</a:t>
            </a:r>
            <a:r>
              <a:rPr kumimoji="0" lang="en-US" altLang="zh-CN" sz="32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6.3</a:t>
            </a:r>
            <a:r>
              <a:rPr kumimoji="0" lang="zh-CN" altLang="en-US" sz="32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公里</a:t>
            </a:r>
            <a:endParaRPr lang="en-US" altLang="zh-CN" sz="3200" b="1" noProof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水面宽度</a:t>
            </a:r>
            <a:r>
              <a:rPr kumimoji="0" lang="en-US" altLang="zh-CN" sz="32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24</a:t>
            </a:r>
            <a:r>
              <a:rPr kumimoji="0" lang="zh-CN" altLang="en-US" sz="32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米</a:t>
            </a:r>
            <a:endParaRPr kumimoji="0" lang="en-US" altLang="zh-CN" sz="32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67BDE-4CCE-DAD3-AD1F-9AE673088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202202-34DD-C3D2-16A8-BE75FAD8C1DA}"/>
              </a:ext>
            </a:extLst>
          </p:cNvPr>
          <p:cNvSpPr/>
          <p:nvPr/>
        </p:nvSpPr>
        <p:spPr>
          <a:xfrm>
            <a:off x="2513754" y="468782"/>
            <a:ext cx="6217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古希腊时期：希腊的强盛城邦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58F0B3-06DB-3024-0E8C-404DE52C0355}"/>
              </a:ext>
            </a:extLst>
          </p:cNvPr>
          <p:cNvGrpSpPr/>
          <p:nvPr/>
        </p:nvGrpSpPr>
        <p:grpSpPr>
          <a:xfrm>
            <a:off x="2617149" y="3897783"/>
            <a:ext cx="5073228" cy="1754326"/>
            <a:chOff x="1112576" y="3897783"/>
            <a:chExt cx="5073228" cy="175432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2262FF9-7678-7EA4-993A-24807F247852}"/>
                </a:ext>
              </a:extLst>
            </p:cNvPr>
            <p:cNvSpPr/>
            <p:nvPr/>
          </p:nvSpPr>
          <p:spPr>
            <a:xfrm>
              <a:off x="4997084" y="3897783"/>
              <a:ext cx="118872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凯撒</a:t>
              </a:r>
              <a:br>
                <a:rPr lang="en-US" altLang="zh-CN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</a:b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大帝</a:t>
              </a:r>
              <a:b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</a:b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重建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338722-A938-F463-1CCC-3FF8B52BCF71}"/>
                </a:ext>
              </a:extLst>
            </p:cNvPr>
            <p:cNvSpPr/>
            <p:nvPr/>
          </p:nvSpPr>
          <p:spPr>
            <a:xfrm>
              <a:off x="1112576" y="4316185"/>
              <a:ext cx="341807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被罗马大军摧毁</a:t>
              </a:r>
            </a:p>
            <a:p>
              <a:pPr lvl="0" defTabSz="457200">
                <a:defRPr/>
              </a:pPr>
              <a:r>
                <a:rPr lang="zh-CN" altLang="en-US" sz="3600" b="1"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成为废墟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6E0BAC18-11CC-0739-7F49-D91F7ABE375C}"/>
              </a:ext>
            </a:extLst>
          </p:cNvPr>
          <p:cNvSpPr/>
          <p:nvPr/>
        </p:nvSpPr>
        <p:spPr>
          <a:xfrm>
            <a:off x="8746731" y="2085015"/>
            <a:ext cx="1747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~50-51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9BDE88-D555-4F71-BE7F-D5FE9450CCE4}"/>
              </a:ext>
            </a:extLst>
          </p:cNvPr>
          <p:cNvSpPr/>
          <p:nvPr/>
        </p:nvSpPr>
        <p:spPr>
          <a:xfrm>
            <a:off x="7947305" y="2085015"/>
            <a:ext cx="84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10A5F9-EA52-5E70-4E11-405F78A9A1D4}"/>
              </a:ext>
            </a:extLst>
          </p:cNvPr>
          <p:cNvCxnSpPr>
            <a:cxnSpLocks/>
          </p:cNvCxnSpPr>
          <p:nvPr/>
        </p:nvCxnSpPr>
        <p:spPr>
          <a:xfrm>
            <a:off x="4033885" y="1915845"/>
            <a:ext cx="0" cy="278544"/>
          </a:xfrm>
          <a:prstGeom prst="line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ADF4E3-B5B6-287C-5C62-50CFA2843115}"/>
              </a:ext>
            </a:extLst>
          </p:cNvPr>
          <p:cNvCxnSpPr>
            <a:cxnSpLocks/>
          </p:cNvCxnSpPr>
          <p:nvPr/>
        </p:nvCxnSpPr>
        <p:spPr>
          <a:xfrm>
            <a:off x="6915006" y="1905287"/>
            <a:ext cx="0" cy="278544"/>
          </a:xfrm>
          <a:prstGeom prst="line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4F4DA77-A2CB-4E95-8FE1-EBF73B2AEF67}"/>
              </a:ext>
            </a:extLst>
          </p:cNvPr>
          <p:cNvSpPr/>
          <p:nvPr/>
        </p:nvSpPr>
        <p:spPr>
          <a:xfrm>
            <a:off x="636995" y="2085015"/>
            <a:ext cx="84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DD70E75-65A8-A35F-501A-7A0F6626C400}"/>
              </a:ext>
            </a:extLst>
          </p:cNvPr>
          <p:cNvCxnSpPr>
            <a:cxnSpLocks/>
          </p:cNvCxnSpPr>
          <p:nvPr/>
        </p:nvCxnSpPr>
        <p:spPr>
          <a:xfrm>
            <a:off x="9502817" y="2627881"/>
            <a:ext cx="0" cy="91440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B51C98-765D-49E3-3DC7-70F6AF7BE157}"/>
              </a:ext>
            </a:extLst>
          </p:cNvPr>
          <p:cNvCxnSpPr>
            <a:cxnSpLocks/>
          </p:cNvCxnSpPr>
          <p:nvPr/>
        </p:nvCxnSpPr>
        <p:spPr>
          <a:xfrm>
            <a:off x="4025179" y="2627881"/>
            <a:ext cx="0" cy="9144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4FFD05-90C8-1162-B0DC-0973C2564364}"/>
              </a:ext>
            </a:extLst>
          </p:cNvPr>
          <p:cNvCxnSpPr>
            <a:cxnSpLocks/>
          </p:cNvCxnSpPr>
          <p:nvPr/>
        </p:nvCxnSpPr>
        <p:spPr>
          <a:xfrm>
            <a:off x="9494131" y="1932767"/>
            <a:ext cx="0" cy="278544"/>
          </a:xfrm>
          <a:prstGeom prst="line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2644B7-31EC-7DF0-B229-55E755412EB7}"/>
              </a:ext>
            </a:extLst>
          </p:cNvPr>
          <p:cNvCxnSpPr>
            <a:cxnSpLocks/>
          </p:cNvCxnSpPr>
          <p:nvPr/>
        </p:nvCxnSpPr>
        <p:spPr>
          <a:xfrm flipV="1">
            <a:off x="2686234" y="1903513"/>
            <a:ext cx="8930613" cy="29254"/>
          </a:xfrm>
          <a:prstGeom prst="line">
            <a:avLst/>
          </a:prstGeom>
          <a:ln w="28575">
            <a:solidFill>
              <a:srgbClr val="007A37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57EA5FCD-E6C5-DF9F-3191-EA3DF08D3A9E}"/>
              </a:ext>
            </a:extLst>
          </p:cNvPr>
          <p:cNvSpPr/>
          <p:nvPr/>
        </p:nvSpPr>
        <p:spPr>
          <a:xfrm>
            <a:off x="617691" y="1206720"/>
            <a:ext cx="1570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6000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A0BFD8-F49D-E711-D6EF-E8543C95DC22}"/>
              </a:ext>
            </a:extLst>
          </p:cNvPr>
          <p:cNvSpPr/>
          <p:nvPr/>
        </p:nvSpPr>
        <p:spPr>
          <a:xfrm>
            <a:off x="3537083" y="2085015"/>
            <a:ext cx="100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146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8E03C3-8086-EF5A-62E0-25F4A4FDAE9C}"/>
              </a:ext>
            </a:extLst>
          </p:cNvPr>
          <p:cNvSpPr/>
          <p:nvPr/>
        </p:nvSpPr>
        <p:spPr>
          <a:xfrm>
            <a:off x="6284366" y="2085015"/>
            <a:ext cx="133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44/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3EC092-54E4-20E0-E8F8-6C673C2224E0}"/>
              </a:ext>
            </a:extLst>
          </p:cNvPr>
          <p:cNvCxnSpPr>
            <a:cxnSpLocks/>
          </p:cNvCxnSpPr>
          <p:nvPr/>
        </p:nvCxnSpPr>
        <p:spPr>
          <a:xfrm>
            <a:off x="6957826" y="2627881"/>
            <a:ext cx="0" cy="91440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D2B6B44-FFFE-79BB-AB9F-FAC0F0091A81}"/>
              </a:ext>
            </a:extLst>
          </p:cNvPr>
          <p:cNvSpPr/>
          <p:nvPr/>
        </p:nvSpPr>
        <p:spPr>
          <a:xfrm>
            <a:off x="7736515" y="3834872"/>
            <a:ext cx="3990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这事以后，</a:t>
            </a:r>
            <a:r>
              <a:rPr lang="zh-CN" altLang="en-US" sz="3600" b="1">
                <a:ln>
                  <a:solidFill>
                    <a:srgbClr val="007A37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保罗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离了雅典，来到哥林多。（徒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18:1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CB165-C2CD-358F-1643-BE15C452A3E2}"/>
              </a:ext>
            </a:extLst>
          </p:cNvPr>
          <p:cNvSpPr/>
          <p:nvPr/>
        </p:nvSpPr>
        <p:spPr>
          <a:xfrm>
            <a:off x="7809190" y="5681175"/>
            <a:ext cx="393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第二次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宣教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旅程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F39BBC-D901-0883-0F8B-BC659B74405D}"/>
              </a:ext>
            </a:extLst>
          </p:cNvPr>
          <p:cNvSpPr/>
          <p:nvPr/>
        </p:nvSpPr>
        <p:spPr>
          <a:xfrm>
            <a:off x="900705" y="468782"/>
            <a:ext cx="142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历史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0073A8-4BF6-58D9-3D4B-D15C44160562}"/>
              </a:ext>
            </a:extLst>
          </p:cNvPr>
          <p:cNvSpPr/>
          <p:nvPr/>
        </p:nvSpPr>
        <p:spPr>
          <a:xfrm>
            <a:off x="254103" y="3531183"/>
            <a:ext cx="22927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希腊最</a:t>
            </a:r>
            <a:br>
              <a:rPr lang="en-US" altLang="zh-CN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富庶繁荣</a:t>
            </a:r>
            <a:endParaRPr lang="en-US" altLang="zh-CN" sz="3600" b="1">
              <a:ln>
                <a:solidFill>
                  <a:srgbClr val="00800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商业大城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432B2-F0E4-68C8-BC49-0A2E4215114E}"/>
              </a:ext>
            </a:extLst>
          </p:cNvPr>
          <p:cNvCxnSpPr>
            <a:cxnSpLocks/>
          </p:cNvCxnSpPr>
          <p:nvPr/>
        </p:nvCxnSpPr>
        <p:spPr>
          <a:xfrm flipV="1">
            <a:off x="719548" y="1931649"/>
            <a:ext cx="1920240" cy="29254"/>
          </a:xfrm>
          <a:prstGeom prst="line">
            <a:avLst/>
          </a:prstGeom>
          <a:ln w="28575">
            <a:solidFill>
              <a:srgbClr val="007A37"/>
            </a:solidFill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EA0834-CB59-B39F-624A-A3C73280D91B}"/>
              </a:ext>
            </a:extLst>
          </p:cNvPr>
          <p:cNvCxnSpPr>
            <a:cxnSpLocks/>
          </p:cNvCxnSpPr>
          <p:nvPr/>
        </p:nvCxnSpPr>
        <p:spPr>
          <a:xfrm>
            <a:off x="1842341" y="2034692"/>
            <a:ext cx="0" cy="91440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8385DB8-C60C-B09E-EB2D-761A6B84A1B6}"/>
              </a:ext>
            </a:extLst>
          </p:cNvPr>
          <p:cNvSpPr/>
          <p:nvPr/>
        </p:nvSpPr>
        <p:spPr>
          <a:xfrm>
            <a:off x="1916951" y="2085015"/>
            <a:ext cx="100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5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F76F72-C8F3-58C6-6B93-CE70FA5D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A2F2F-5BBE-A8D9-699A-E3F010DE3F1C}"/>
              </a:ext>
            </a:extLst>
          </p:cNvPr>
          <p:cNvSpPr/>
          <p:nvPr/>
        </p:nvSpPr>
        <p:spPr>
          <a:xfrm>
            <a:off x="601250" y="2252846"/>
            <a:ext cx="5530741" cy="1624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marR="0" lvl="0" indent="-3492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亚该亚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(Achaia)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省首都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349250" marR="0" lvl="0" indent="-3492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罗马的殖民地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7C0F6-B123-ADE3-BAA4-81A09BC0050B}"/>
              </a:ext>
            </a:extLst>
          </p:cNvPr>
          <p:cNvSpPr/>
          <p:nvPr/>
        </p:nvSpPr>
        <p:spPr>
          <a:xfrm>
            <a:off x="1083680" y="433973"/>
            <a:ext cx="34583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政治与经济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472C4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1D97BF-C890-C3AB-59E0-05928BBCF6B8}"/>
              </a:ext>
            </a:extLst>
          </p:cNvPr>
          <p:cNvSpPr/>
          <p:nvPr/>
        </p:nvSpPr>
        <p:spPr>
          <a:xfrm>
            <a:off x="601250" y="4440243"/>
            <a:ext cx="5183472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marR="0" lvl="0" indent="-3492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经济繁荣 贸易中心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8EDBA0-07B8-1408-D3AA-024A8C5DCC48}"/>
              </a:ext>
            </a:extLst>
          </p:cNvPr>
          <p:cNvSpPr/>
          <p:nvPr/>
        </p:nvSpPr>
        <p:spPr>
          <a:xfrm>
            <a:off x="756691" y="1542926"/>
            <a:ext cx="4242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哥林多城重建之后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D876A-35CF-87D4-C90B-8887875962A1}"/>
              </a:ext>
            </a:extLst>
          </p:cNvPr>
          <p:cNvSpPr/>
          <p:nvPr/>
        </p:nvSpPr>
        <p:spPr>
          <a:xfrm>
            <a:off x="1789922" y="5525895"/>
            <a:ext cx="23774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富裕之城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6A888E-EED5-CCF9-683A-CB79F70E4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46" y="4356162"/>
            <a:ext cx="5486399" cy="2339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C279F-15D3-8D73-F273-942AB96FC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685" y="285569"/>
            <a:ext cx="4937760" cy="34728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987FD6-833A-2675-CFF4-6AFD1225391C}"/>
              </a:ext>
            </a:extLst>
          </p:cNvPr>
          <p:cNvSpPr/>
          <p:nvPr/>
        </p:nvSpPr>
        <p:spPr>
          <a:xfrm>
            <a:off x="885027" y="3705067"/>
            <a:ext cx="5183472" cy="79348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罗马帝国管辖下的城市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2D948-23D9-1DD2-2EDF-4048D2C6E5E0}"/>
              </a:ext>
            </a:extLst>
          </p:cNvPr>
          <p:cNvSpPr/>
          <p:nvPr/>
        </p:nvSpPr>
        <p:spPr>
          <a:xfrm>
            <a:off x="6861980" y="3719015"/>
            <a:ext cx="4114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哥林多古城复原图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2000" r="-5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9E69E-DCC1-EA04-9B19-6B0FDDF59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746931-4750-4689-F318-D0D72FB23494}"/>
              </a:ext>
            </a:extLst>
          </p:cNvPr>
          <p:cNvSpPr/>
          <p:nvPr/>
        </p:nvSpPr>
        <p:spPr>
          <a:xfrm>
            <a:off x="1007636" y="1563839"/>
            <a:ext cx="4074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0" indent="349250" defTabSz="685800"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多元化社会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lvl="0" indent="349250" defTabSz="685800"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艺术与建筑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F1B46D-6218-5BAA-0ECD-7EA0F953B9DF}"/>
              </a:ext>
            </a:extLst>
          </p:cNvPr>
          <p:cNvSpPr/>
          <p:nvPr/>
        </p:nvSpPr>
        <p:spPr>
          <a:xfrm>
            <a:off x="724087" y="536713"/>
            <a:ext cx="34583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4000" b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社会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与</a:t>
            </a:r>
            <a:r>
              <a:rPr lang="zh-CN" altLang="en-US" sz="4000" b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文化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472C4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A33CE-A572-2C05-FB42-E51863647748}"/>
              </a:ext>
            </a:extLst>
          </p:cNvPr>
          <p:cNvGrpSpPr/>
          <p:nvPr/>
        </p:nvGrpSpPr>
        <p:grpSpPr>
          <a:xfrm>
            <a:off x="301536" y="3570952"/>
            <a:ext cx="5486400" cy="2791368"/>
            <a:chOff x="6337591" y="1825761"/>
            <a:chExt cx="5441428" cy="27913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30B5535-FC51-2117-AFB3-CD724A4D3420}"/>
                </a:ext>
              </a:extLst>
            </p:cNvPr>
            <p:cNvSpPr/>
            <p:nvPr/>
          </p:nvSpPr>
          <p:spPr>
            <a:xfrm>
              <a:off x="6337591" y="4032354"/>
              <a:ext cx="537888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32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哥林多古城遗址 商业中心 </a:t>
              </a:r>
              <a:endParaRPr kumimoji="0" lang="zh-CN" altLang="en-US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356FC0-DCDB-63E5-F416-4A65065F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7591" y="1825761"/>
              <a:ext cx="5441428" cy="220659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EBA8A-99CB-7EDA-1212-7C22D261DD5E}"/>
              </a:ext>
            </a:extLst>
          </p:cNvPr>
          <p:cNvGrpSpPr/>
          <p:nvPr/>
        </p:nvGrpSpPr>
        <p:grpSpPr>
          <a:xfrm>
            <a:off x="5787936" y="201568"/>
            <a:ext cx="5799418" cy="3578631"/>
            <a:chOff x="6082133" y="3554438"/>
            <a:chExt cx="5486400" cy="35786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3DF633-6DA9-38D3-6AE1-B730E0E94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2133" y="3554438"/>
              <a:ext cx="5486400" cy="30861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502594-BCA6-CBC1-0499-781B8D92976C}"/>
                </a:ext>
              </a:extLst>
            </p:cNvPr>
            <p:cNvSpPr/>
            <p:nvPr/>
          </p:nvSpPr>
          <p:spPr>
            <a:xfrm>
              <a:off x="6082133" y="6055851"/>
              <a:ext cx="5486400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32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神庙前的演讲场所 蓝白大理石</a:t>
              </a:r>
              <a:endParaRPr kumimoji="0" lang="zh-CN" altLang="en-US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6044DB-40C3-89FD-DD74-45E4A2C57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482" y="3287668"/>
            <a:ext cx="5579872" cy="3335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7DA61E-D9F5-8281-E4D8-0CAC25D67558}"/>
              </a:ext>
            </a:extLst>
          </p:cNvPr>
          <p:cNvSpPr/>
          <p:nvPr/>
        </p:nvSpPr>
        <p:spPr>
          <a:xfrm>
            <a:off x="6009514" y="5604506"/>
            <a:ext cx="557784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哥林多城废墟中的公堂</a:t>
            </a:r>
            <a:br>
              <a:rPr lang="en-US" altLang="zh-CN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（徒</a:t>
            </a:r>
            <a:r>
              <a:rPr lang="en-US" altLang="zh-CN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18:12-17</a:t>
            </a:r>
            <a:r>
              <a:rPr lang="zh-CN" altLang="en-US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zh-CN" altLang="en-US" sz="32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A44F8-C096-FBF0-A01D-82A0DF5986F9}"/>
              </a:ext>
            </a:extLst>
          </p:cNvPr>
          <p:cNvSpPr/>
          <p:nvPr/>
        </p:nvSpPr>
        <p:spPr>
          <a:xfrm>
            <a:off x="486722" y="3367585"/>
            <a:ext cx="499984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4000" b="1">
                <a:ln>
                  <a:solidFill>
                    <a:srgbClr val="00B0F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哥林多</a:t>
            </a:r>
            <a:r>
              <a:rPr lang="zh-CN" altLang="en-US" sz="4000" b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CN" altLang="en-US" sz="4000" b="1">
                <a:ln>
                  <a:solidFill>
                    <a:srgbClr val="007A37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装饰</a:t>
            </a:r>
            <a:r>
              <a:rPr lang="en-US" altLang="zh-CN" sz="4000" b="1">
                <a:ln>
                  <a:solidFill>
                    <a:srgbClr val="007A37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4000" b="1">
                <a:ln>
                  <a:solidFill>
                    <a:srgbClr val="007A37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饱足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7A37"/>
                </a:solidFill>
              </a:ln>
              <a:solidFill>
                <a:srgbClr val="0070C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C0C746-30CB-DFE3-D7D2-683997DF5F46}"/>
              </a:ext>
            </a:extLst>
          </p:cNvPr>
          <p:cNvSpPr/>
          <p:nvPr/>
        </p:nvSpPr>
        <p:spPr>
          <a:xfrm>
            <a:off x="1007636" y="2671735"/>
            <a:ext cx="4074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lvl="0" indent="349250" defTabSz="685800"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奢华与消费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30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6FB51-7790-3C6F-CE4F-084F5DC4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FB781F-A7C6-5095-C9A3-278CF10C8804}"/>
              </a:ext>
            </a:extLst>
          </p:cNvPr>
          <p:cNvSpPr/>
          <p:nvPr/>
        </p:nvSpPr>
        <p:spPr>
          <a:xfrm>
            <a:off x="1083680" y="564323"/>
            <a:ext cx="2372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4000" b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宗教信仰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472C4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E66DB9-C010-2C3C-67D6-2F7690DDFE08}"/>
              </a:ext>
            </a:extLst>
          </p:cNvPr>
          <p:cNvSpPr/>
          <p:nvPr/>
        </p:nvSpPr>
        <p:spPr>
          <a:xfrm>
            <a:off x="1367229" y="1473069"/>
            <a:ext cx="4089191" cy="64008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571500" lvl="0" indent="-5715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多神信仰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1A60F-6DCE-E336-8351-1E6BC1983EE7}"/>
              </a:ext>
            </a:extLst>
          </p:cNvPr>
          <p:cNvSpPr/>
          <p:nvPr/>
        </p:nvSpPr>
        <p:spPr>
          <a:xfrm>
            <a:off x="1367229" y="2742850"/>
            <a:ext cx="4288452" cy="79348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571500" lvl="0" indent="-5715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犹太教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徒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18:4)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134B-26D9-A342-A442-CC88C0600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6" y="3800116"/>
            <a:ext cx="5485762" cy="23149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442724-D81A-B796-CA5A-8A5C70C2FBCE}"/>
              </a:ext>
            </a:extLst>
          </p:cNvPr>
          <p:cNvSpPr/>
          <p:nvPr/>
        </p:nvSpPr>
        <p:spPr>
          <a:xfrm>
            <a:off x="294886" y="6121778"/>
            <a:ext cx="548576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希腊爱神阿芙洛狄忒神庙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498406-2858-DEF7-9CAF-7DEE802149A1}"/>
              </a:ext>
            </a:extLst>
          </p:cNvPr>
          <p:cNvGrpSpPr/>
          <p:nvPr/>
        </p:nvGrpSpPr>
        <p:grpSpPr>
          <a:xfrm>
            <a:off x="6447791" y="3666531"/>
            <a:ext cx="4480560" cy="2984688"/>
            <a:chOff x="6447791" y="3666531"/>
            <a:chExt cx="4480560" cy="29846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1B9E33-88DA-FE28-997B-8515F20D6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7791" y="3666531"/>
              <a:ext cx="4480560" cy="298160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B0502B-A847-1003-CB6E-0F812DFE52ED}"/>
                </a:ext>
              </a:extLst>
            </p:cNvPr>
            <p:cNvSpPr/>
            <p:nvPr/>
          </p:nvSpPr>
          <p:spPr>
            <a:xfrm>
              <a:off x="6447791" y="6004888"/>
              <a:ext cx="448056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希腊海神波塞冬</a:t>
              </a:r>
              <a:endPara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CA8D15D-5B8C-38AA-2F68-CE4285BF5AE5}"/>
              </a:ext>
            </a:extLst>
          </p:cNvPr>
          <p:cNvSpPr/>
          <p:nvPr/>
        </p:nvSpPr>
        <p:spPr>
          <a:xfrm>
            <a:off x="1367229" y="2069608"/>
            <a:ext cx="3461625" cy="79348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571500" lvl="0" indent="-5715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哲学与智慧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E9ADF6-7A0F-1150-EB88-A7E1131585EB}"/>
              </a:ext>
            </a:extLst>
          </p:cNvPr>
          <p:cNvGrpSpPr/>
          <p:nvPr/>
        </p:nvGrpSpPr>
        <p:grpSpPr>
          <a:xfrm>
            <a:off x="6446081" y="3634467"/>
            <a:ext cx="4482269" cy="3057970"/>
            <a:chOff x="6446081" y="3601809"/>
            <a:chExt cx="4482269" cy="3057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9483F0-DA0A-3797-D00B-BA4D6ED3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7790" y="3601809"/>
              <a:ext cx="4480560" cy="237744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174FB-7CAD-E793-869A-3D85913D621B}"/>
                </a:ext>
              </a:extLst>
            </p:cNvPr>
            <p:cNvSpPr/>
            <p:nvPr/>
          </p:nvSpPr>
          <p:spPr>
            <a:xfrm>
              <a:off x="6446081" y="6013448"/>
              <a:ext cx="448056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希腊海神波塞冬神庙</a:t>
              </a:r>
              <a:endPara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BE9172-B5A3-0914-4D8F-11F334BE9EA1}"/>
              </a:ext>
            </a:extLst>
          </p:cNvPr>
          <p:cNvGrpSpPr/>
          <p:nvPr/>
        </p:nvGrpSpPr>
        <p:grpSpPr>
          <a:xfrm>
            <a:off x="6536320" y="120647"/>
            <a:ext cx="4572000" cy="3443743"/>
            <a:chOff x="6536320" y="87989"/>
            <a:chExt cx="4572000" cy="34437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FD0D43-76E2-82C5-89BE-C848073F1DEB}"/>
                </a:ext>
              </a:extLst>
            </p:cNvPr>
            <p:cNvSpPr/>
            <p:nvPr/>
          </p:nvSpPr>
          <p:spPr>
            <a:xfrm>
              <a:off x="6536320" y="2946957"/>
              <a:ext cx="45720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32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希腊太阳神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阿波罗神庙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2725A6-0EB9-93B3-B30B-00693A013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6320" y="87989"/>
              <a:ext cx="4572000" cy="2858968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BC623AE-59B1-33FE-75DF-90F3DB7AC7B9}"/>
              </a:ext>
            </a:extLst>
          </p:cNvPr>
          <p:cNvSpPr/>
          <p:nvPr/>
        </p:nvSpPr>
        <p:spPr>
          <a:xfrm>
            <a:off x="8581389" y="136744"/>
            <a:ext cx="23774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哥林多卫城</a:t>
            </a:r>
            <a:endParaRPr kumimoji="0" lang="zh-CN" altLang="en-US" sz="32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4FA477-5D3E-0DE8-0AD9-77AF86137569}"/>
              </a:ext>
            </a:extLst>
          </p:cNvPr>
          <p:cNvSpPr/>
          <p:nvPr/>
        </p:nvSpPr>
        <p:spPr>
          <a:xfrm>
            <a:off x="2958954" y="5405678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2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一千多名庙妓</a:t>
            </a:r>
            <a:endParaRPr kumimoji="0" lang="zh-CN" altLang="en-US" sz="32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8081</TotalTime>
  <Words>3991</Words>
  <Application>Microsoft Office PowerPoint</Application>
  <PresentationFormat>Widescreen</PresentationFormat>
  <Paragraphs>278</Paragraphs>
  <Slides>45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SimSun</vt:lpstr>
      <vt:lpstr>Aptos</vt:lpstr>
      <vt:lpstr>Aptos Display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3_Office Theme</vt:lpstr>
      <vt:lpstr>7_Office Theme</vt:lpstr>
      <vt:lpstr>6_Office Theme</vt:lpstr>
      <vt:lpstr>4_Office Theme</vt:lpstr>
      <vt:lpstr>8_Office Theme</vt:lpstr>
      <vt:lpstr>Office 2013 - 2022 Theme</vt:lpstr>
      <vt:lpstr>5_Office Theme</vt:lpstr>
      <vt:lpstr>9_Office Theme</vt:lpstr>
      <vt:lpstr>2_Office Theme</vt:lpstr>
      <vt:lpstr>哥林多前书：教会生活</vt:lpstr>
      <vt:lpstr>祷告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分享讨论</vt:lpstr>
      <vt:lpstr>PowerPoint Presentation</vt:lpstr>
      <vt:lpstr>祷告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 Li</dc:creator>
  <cp:lastModifiedBy>Eva Li</cp:lastModifiedBy>
  <cp:revision>1204</cp:revision>
  <dcterms:created xsi:type="dcterms:W3CDTF">2025-07-02T14:31:05Z</dcterms:created>
  <dcterms:modified xsi:type="dcterms:W3CDTF">2025-10-05T20:17:13Z</dcterms:modified>
</cp:coreProperties>
</file>